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9" r:id="rId3"/>
  </p:sldIdLst>
  <p:sldSz cx="6858000" cy="9144000" type="screen4x3"/>
  <p:notesSz cx="6889750" cy="10021888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2" d="100"/>
          <a:sy n="82" d="100"/>
        </p:scale>
        <p:origin x="3042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363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4592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0300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223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6572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5543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0221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4989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9805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6893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0419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B80B2-37C4-49AE-BF55-9C63ABE24CE2}" type="datetimeFigureOut">
              <a:rPr lang="ar-AE" smtClean="0"/>
              <a:t>11/07/1444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EF72A-9248-4E77-B412-F21559FCDDBB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0749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svg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3735775"/>
            <a:ext cx="5829300" cy="1960033"/>
          </a:xfrm>
        </p:spPr>
        <p:txBody>
          <a:bodyPr/>
          <a:lstStyle/>
          <a:p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6076807"/>
            <a:ext cx="4800600" cy="2336800"/>
          </a:xfrm>
        </p:spPr>
        <p:txBody>
          <a:bodyPr/>
          <a:lstStyle/>
          <a:p>
            <a:endParaRPr lang="ar-AE"/>
          </a:p>
        </p:txBody>
      </p:sp>
      <p:sp>
        <p:nvSpPr>
          <p:cNvPr id="4" name="مستطيل 3"/>
          <p:cNvSpPr/>
          <p:nvPr/>
        </p:nvSpPr>
        <p:spPr>
          <a:xfrm>
            <a:off x="278997" y="363490"/>
            <a:ext cx="6264696" cy="85289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26" name="مربع نص 9">
            <a:extLst>
              <a:ext uri="{FF2B5EF4-FFF2-40B4-BE49-F238E27FC236}">
                <a16:creationId xmlns:a16="http://schemas.microsoft.com/office/drawing/2014/main" id="{647DE416-18BF-4FC1-8F82-7D7F0277E4E0}"/>
              </a:ext>
            </a:extLst>
          </p:cNvPr>
          <p:cNvSpPr txBox="1"/>
          <p:nvPr/>
        </p:nvSpPr>
        <p:spPr>
          <a:xfrm>
            <a:off x="396680" y="2583948"/>
            <a:ext cx="6047233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AE" sz="2000" dirty="0"/>
              <a:t> قال رسول الله صلى الله عليه و سلم "دخلت امرأة النار في هرة ، فلم تطعمها ، و لك تدعها تأكل من خشاش الأرض"</a:t>
            </a:r>
          </a:p>
        </p:txBody>
      </p:sp>
      <p:pic>
        <p:nvPicPr>
          <p:cNvPr id="22" name="Picture 16">
            <a:extLst>
              <a:ext uri="{FF2B5EF4-FFF2-40B4-BE49-F238E27FC236}">
                <a16:creationId xmlns:a16="http://schemas.microsoft.com/office/drawing/2014/main" id="{04913497-2C62-4C3C-B341-EDEEF86E45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4" t="3142" r="80326" b="77985"/>
          <a:stretch/>
        </p:blipFill>
        <p:spPr>
          <a:xfrm>
            <a:off x="396680" y="485248"/>
            <a:ext cx="1661401" cy="698474"/>
          </a:xfrm>
          <a:prstGeom prst="rect">
            <a:avLst/>
          </a:prstGeom>
        </p:spPr>
      </p:pic>
      <p:sp>
        <p:nvSpPr>
          <p:cNvPr id="31" name="مربع نص 30">
            <a:extLst>
              <a:ext uri="{FF2B5EF4-FFF2-40B4-BE49-F238E27FC236}">
                <a16:creationId xmlns:a16="http://schemas.microsoft.com/office/drawing/2014/main" id="{9DA16E8A-C607-4012-9274-7E76BE42EEF7}"/>
              </a:ext>
            </a:extLst>
          </p:cNvPr>
          <p:cNvSpPr txBox="1"/>
          <p:nvPr/>
        </p:nvSpPr>
        <p:spPr>
          <a:xfrm>
            <a:off x="2151465" y="473464"/>
            <a:ext cx="43226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1600" b="1" dirty="0"/>
              <a:t>اختبار مادة التربية الإسلامية </a:t>
            </a:r>
          </a:p>
          <a:p>
            <a:r>
              <a:rPr lang="ar-AE" sz="1600" b="1" dirty="0"/>
              <a:t>الصف الأول الوحدة الرابعة </a:t>
            </a:r>
          </a:p>
          <a:p>
            <a:r>
              <a:rPr lang="ar-AE" sz="1600" b="1" dirty="0"/>
              <a:t>الفصل الدراسي الثاني \ التقويم الأول 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38526C0D-469F-4706-A1C3-7358C1FCC638}"/>
              </a:ext>
            </a:extLst>
          </p:cNvPr>
          <p:cNvSpPr txBox="1"/>
          <p:nvPr/>
        </p:nvSpPr>
        <p:spPr>
          <a:xfrm>
            <a:off x="472480" y="1739410"/>
            <a:ext cx="5913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AE" dirty="0"/>
              <a:t>اسم الطالب :............................ الصف الأول ........</a:t>
            </a:r>
            <a:endParaRPr lang="ar-AE" b="1" dirty="0"/>
          </a:p>
        </p:txBody>
      </p:sp>
      <p:sp>
        <p:nvSpPr>
          <p:cNvPr id="25" name="مربع نص 9">
            <a:extLst>
              <a:ext uri="{FF2B5EF4-FFF2-40B4-BE49-F238E27FC236}">
                <a16:creationId xmlns:a16="http://schemas.microsoft.com/office/drawing/2014/main" id="{C6001A52-10B9-4A2C-82A5-DAF2D325A818}"/>
              </a:ext>
            </a:extLst>
          </p:cNvPr>
          <p:cNvSpPr txBox="1"/>
          <p:nvPr/>
        </p:nvSpPr>
        <p:spPr>
          <a:xfrm>
            <a:off x="260647" y="3466243"/>
            <a:ext cx="628304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  1- استخرج من الحديث الشريف الألفاظ التي تفيد المعاني التالية :</a:t>
            </a: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AD61A866-A8AD-4102-9A2A-B173F0A7C967}"/>
              </a:ext>
            </a:extLst>
          </p:cNvPr>
          <p:cNvSpPr/>
          <p:nvPr/>
        </p:nvSpPr>
        <p:spPr>
          <a:xfrm>
            <a:off x="549262" y="1443146"/>
            <a:ext cx="1122765" cy="97699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dirty="0"/>
          </a:p>
          <a:p>
            <a:pPr algn="ctr"/>
            <a:r>
              <a:rPr lang="ar-AE" dirty="0"/>
              <a:t>10</a:t>
            </a:r>
            <a:endParaRPr lang="en-US" dirty="0"/>
          </a:p>
        </p:txBody>
      </p: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8277CA58-E28C-4FF0-957D-894DB80BE832}"/>
              </a:ext>
            </a:extLst>
          </p:cNvPr>
          <p:cNvCxnSpPr>
            <a:cxnSpLocks/>
          </p:cNvCxnSpPr>
          <p:nvPr/>
        </p:nvCxnSpPr>
        <p:spPr>
          <a:xfrm flipH="1">
            <a:off x="578043" y="1935939"/>
            <a:ext cx="11227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28922D6E-6DB6-405B-A052-4FA1D1E253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997603"/>
              </p:ext>
            </p:extLst>
          </p:nvPr>
        </p:nvGraphicFramePr>
        <p:xfrm>
          <a:off x="692696" y="3955765"/>
          <a:ext cx="5669304" cy="1149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768">
                  <a:extLst>
                    <a:ext uri="{9D8B030D-6E8A-4147-A177-3AD203B41FA5}">
                      <a16:colId xmlns:a16="http://schemas.microsoft.com/office/drawing/2014/main" val="644222398"/>
                    </a:ext>
                  </a:extLst>
                </a:gridCol>
                <a:gridCol w="1889768">
                  <a:extLst>
                    <a:ext uri="{9D8B030D-6E8A-4147-A177-3AD203B41FA5}">
                      <a16:colId xmlns:a16="http://schemas.microsoft.com/office/drawing/2014/main" val="679412195"/>
                    </a:ext>
                  </a:extLst>
                </a:gridCol>
                <a:gridCol w="1889768">
                  <a:extLst>
                    <a:ext uri="{9D8B030D-6E8A-4147-A177-3AD203B41FA5}">
                      <a16:colId xmlns:a16="http://schemas.microsoft.com/office/drawing/2014/main" val="2841125148"/>
                    </a:ext>
                  </a:extLst>
                </a:gridCol>
              </a:tblGrid>
              <a:tr h="4382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AE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المفردة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349969"/>
                  </a:ext>
                </a:extLst>
              </a:tr>
              <a:tr h="509438">
                <a:tc>
                  <a:txBody>
                    <a:bodyPr/>
                    <a:lstStyle/>
                    <a:p>
                      <a:pPr algn="ctr"/>
                      <a:r>
                        <a:rPr lang="ar-AE" dirty="0"/>
                        <a:t>حشراتُ الأرضِ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dirty="0"/>
                        <a:t>قِطَّة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الـمعـنى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506890"/>
                  </a:ext>
                </a:extLst>
              </a:tr>
            </a:tbl>
          </a:graphicData>
        </a:graphic>
      </p:graphicFrame>
      <p:sp>
        <p:nvSpPr>
          <p:cNvPr id="29" name="مربع نص 9">
            <a:extLst>
              <a:ext uri="{FF2B5EF4-FFF2-40B4-BE49-F238E27FC236}">
                <a16:creationId xmlns:a16="http://schemas.microsoft.com/office/drawing/2014/main" id="{B5EC0FDD-2A5C-4A4E-9A75-4D0B13BF958F}"/>
              </a:ext>
            </a:extLst>
          </p:cNvPr>
          <p:cNvSpPr txBox="1"/>
          <p:nvPr/>
        </p:nvSpPr>
        <p:spPr>
          <a:xfrm>
            <a:off x="2636912" y="5303620"/>
            <a:ext cx="37128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dirty="0"/>
              <a:t>2- اختر الإجابة الصحيحة لما يأتي :</a:t>
            </a:r>
          </a:p>
        </p:txBody>
      </p:sp>
      <p:sp>
        <p:nvSpPr>
          <p:cNvPr id="32" name="مربع نص 9">
            <a:extLst>
              <a:ext uri="{FF2B5EF4-FFF2-40B4-BE49-F238E27FC236}">
                <a16:creationId xmlns:a16="http://schemas.microsoft.com/office/drawing/2014/main" id="{3AFD2E08-2DBE-4DD9-AEF5-DFB632D572E6}"/>
              </a:ext>
            </a:extLst>
          </p:cNvPr>
          <p:cNvSpPr txBox="1"/>
          <p:nvPr/>
        </p:nvSpPr>
        <p:spPr>
          <a:xfrm>
            <a:off x="0" y="5772422"/>
            <a:ext cx="6283046" cy="32316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dirty="0"/>
              <a:t>   استحقت المرأة دخول النار لأنها:</a:t>
            </a:r>
          </a:p>
          <a:p>
            <a:r>
              <a:rPr lang="ar-AE" dirty="0"/>
              <a:t>أ.    ضربت القطة .</a:t>
            </a:r>
          </a:p>
          <a:p>
            <a:r>
              <a:rPr lang="ar-AE" dirty="0"/>
              <a:t>ب . رفضت أن تربي القطة .</a:t>
            </a:r>
          </a:p>
          <a:p>
            <a:r>
              <a:rPr lang="ar-AE" dirty="0"/>
              <a:t>ت . حبست القطة و لم تطعمها حتى ماتت .</a:t>
            </a:r>
          </a:p>
          <a:p>
            <a:endParaRPr lang="ar-AE" dirty="0"/>
          </a:p>
          <a:p>
            <a:r>
              <a:rPr lang="ar-AE" dirty="0"/>
              <a:t>  يحثنا الحديث الشريف على :</a:t>
            </a:r>
          </a:p>
          <a:p>
            <a:r>
              <a:rPr lang="ar-AE" dirty="0"/>
              <a:t>أ. الرحمة و الرأفة بالحيوان .</a:t>
            </a:r>
          </a:p>
          <a:p>
            <a:r>
              <a:rPr lang="ar-AE" dirty="0"/>
              <a:t>ب. تربية القطط في البيوت </a:t>
            </a:r>
          </a:p>
          <a:p>
            <a:r>
              <a:rPr lang="ar-AE" dirty="0"/>
              <a:t>ت .ترك القطط في الشوارع .</a:t>
            </a:r>
          </a:p>
          <a:p>
            <a:endParaRPr lang="ar-AE" dirty="0"/>
          </a:p>
          <a:p>
            <a:r>
              <a:rPr lang="ar-AE" sz="2400" dirty="0"/>
              <a:t> 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9409FFCE-5B17-4A0E-82D0-95EEDC778952}"/>
              </a:ext>
            </a:extLst>
          </p:cNvPr>
          <p:cNvSpPr/>
          <p:nvPr/>
        </p:nvSpPr>
        <p:spPr>
          <a:xfrm>
            <a:off x="6093296" y="5849195"/>
            <a:ext cx="144016" cy="15354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6B6956FA-CB0A-4783-8EDA-66C9D28E587F}"/>
              </a:ext>
            </a:extLst>
          </p:cNvPr>
          <p:cNvSpPr/>
          <p:nvPr/>
        </p:nvSpPr>
        <p:spPr>
          <a:xfrm>
            <a:off x="6165304" y="7244639"/>
            <a:ext cx="144016" cy="15354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59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96652" y="275395"/>
            <a:ext cx="6264696" cy="83529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21" name="مربع نص 9">
            <a:extLst>
              <a:ext uri="{FF2B5EF4-FFF2-40B4-BE49-F238E27FC236}">
                <a16:creationId xmlns:a16="http://schemas.microsoft.com/office/drawing/2014/main" id="{A3173545-2271-4483-841D-DAEF8759D860}"/>
              </a:ext>
            </a:extLst>
          </p:cNvPr>
          <p:cNvSpPr txBox="1"/>
          <p:nvPr/>
        </p:nvSpPr>
        <p:spPr>
          <a:xfrm>
            <a:off x="368711" y="685219"/>
            <a:ext cx="616681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3- اقرأ الجمل التالية، ثم حدد الإجابة باختيار صواب أو خطأ عند كل جملة </a:t>
            </a:r>
          </a:p>
        </p:txBody>
      </p:sp>
      <p:graphicFrame>
        <p:nvGraphicFramePr>
          <p:cNvPr id="13" name="Table 5">
            <a:extLst>
              <a:ext uri="{FF2B5EF4-FFF2-40B4-BE49-F238E27FC236}">
                <a16:creationId xmlns:a16="http://schemas.microsoft.com/office/drawing/2014/main" id="{02EE40C4-E02B-4762-BBCC-4F8A6295A9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937986"/>
              </p:ext>
            </p:extLst>
          </p:nvPr>
        </p:nvGraphicFramePr>
        <p:xfrm>
          <a:off x="1268760" y="7260540"/>
          <a:ext cx="4777641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1651">
                  <a:extLst>
                    <a:ext uri="{9D8B030D-6E8A-4147-A177-3AD203B41FA5}">
                      <a16:colId xmlns:a16="http://schemas.microsoft.com/office/drawing/2014/main" val="268547694"/>
                    </a:ext>
                  </a:extLst>
                </a:gridCol>
                <a:gridCol w="625856">
                  <a:extLst>
                    <a:ext uri="{9D8B030D-6E8A-4147-A177-3AD203B41FA5}">
                      <a16:colId xmlns:a16="http://schemas.microsoft.com/office/drawing/2014/main" val="3206673617"/>
                    </a:ext>
                  </a:extLst>
                </a:gridCol>
                <a:gridCol w="625856">
                  <a:extLst>
                    <a:ext uri="{9D8B030D-6E8A-4147-A177-3AD203B41FA5}">
                      <a16:colId xmlns:a16="http://schemas.microsoft.com/office/drawing/2014/main" val="3126335500"/>
                    </a:ext>
                  </a:extLst>
                </a:gridCol>
                <a:gridCol w="526131">
                  <a:extLst>
                    <a:ext uri="{9D8B030D-6E8A-4147-A177-3AD203B41FA5}">
                      <a16:colId xmlns:a16="http://schemas.microsoft.com/office/drawing/2014/main" val="1629344482"/>
                    </a:ext>
                  </a:extLst>
                </a:gridCol>
                <a:gridCol w="508262">
                  <a:extLst>
                    <a:ext uri="{9D8B030D-6E8A-4147-A177-3AD203B41FA5}">
                      <a16:colId xmlns:a16="http://schemas.microsoft.com/office/drawing/2014/main" val="817107385"/>
                    </a:ext>
                  </a:extLst>
                </a:gridCol>
                <a:gridCol w="453451">
                  <a:extLst>
                    <a:ext uri="{9D8B030D-6E8A-4147-A177-3AD203B41FA5}">
                      <a16:colId xmlns:a16="http://schemas.microsoft.com/office/drawing/2014/main" val="317090502"/>
                    </a:ext>
                  </a:extLst>
                </a:gridCol>
                <a:gridCol w="438036">
                  <a:extLst>
                    <a:ext uri="{9D8B030D-6E8A-4147-A177-3AD203B41FA5}">
                      <a16:colId xmlns:a16="http://schemas.microsoft.com/office/drawing/2014/main" val="3843987110"/>
                    </a:ext>
                  </a:extLst>
                </a:gridCol>
                <a:gridCol w="888398">
                  <a:extLst>
                    <a:ext uri="{9D8B030D-6E8A-4147-A177-3AD203B41FA5}">
                      <a16:colId xmlns:a16="http://schemas.microsoft.com/office/drawing/2014/main" val="1145142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1200" dirty="0"/>
                        <a:t>المجموع</a:t>
                      </a:r>
                      <a:r>
                        <a:rPr lang="ar-AE" sz="1600" dirty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سؤال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04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dirty="0"/>
                        <a:t>الدرجة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3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883726"/>
                  </a:ext>
                </a:extLst>
              </a:tr>
            </a:tbl>
          </a:graphicData>
        </a:graphic>
      </p:graphicFrame>
      <p:sp>
        <p:nvSpPr>
          <p:cNvPr id="14" name="مربع نص 9">
            <a:extLst>
              <a:ext uri="{FF2B5EF4-FFF2-40B4-BE49-F238E27FC236}">
                <a16:creationId xmlns:a16="http://schemas.microsoft.com/office/drawing/2014/main" id="{82FA9AF9-7BF7-4F9F-98E0-D2B2A1DB8839}"/>
              </a:ext>
            </a:extLst>
          </p:cNvPr>
          <p:cNvSpPr txBox="1"/>
          <p:nvPr/>
        </p:nvSpPr>
        <p:spPr>
          <a:xfrm>
            <a:off x="368711" y="1119863"/>
            <a:ext cx="616681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الـمسلم يلتجأ إلى الله من شر شياطين الإنس و الجن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ar-AE" sz="2000" dirty="0"/>
              <a:t>صواب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ar-AE" sz="2000" dirty="0"/>
              <a:t>خطأ </a:t>
            </a:r>
          </a:p>
        </p:txBody>
      </p:sp>
      <p:sp>
        <p:nvSpPr>
          <p:cNvPr id="15" name="مربع نص 9">
            <a:extLst>
              <a:ext uri="{FF2B5EF4-FFF2-40B4-BE49-F238E27FC236}">
                <a16:creationId xmlns:a16="http://schemas.microsoft.com/office/drawing/2014/main" id="{5013EA7B-930F-4883-B49C-CE88B14AC8AD}"/>
              </a:ext>
            </a:extLst>
          </p:cNvPr>
          <p:cNvSpPr txBox="1"/>
          <p:nvPr/>
        </p:nvSpPr>
        <p:spPr>
          <a:xfrm>
            <a:off x="368711" y="2162680"/>
            <a:ext cx="616681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4- شياطين الإنس يحبون الخير و الصلاح للناس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ar-AE" sz="2000" dirty="0"/>
              <a:t>صواب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ar-AE" sz="2000" dirty="0"/>
              <a:t>خطأ </a:t>
            </a:r>
          </a:p>
        </p:txBody>
      </p:sp>
      <p:sp>
        <p:nvSpPr>
          <p:cNvPr id="16" name="مربع نص 9">
            <a:extLst>
              <a:ext uri="{FF2B5EF4-FFF2-40B4-BE49-F238E27FC236}">
                <a16:creationId xmlns:a16="http://schemas.microsoft.com/office/drawing/2014/main" id="{CF07C489-DBA0-4A6F-A26D-D6B4D7B6F8E8}"/>
              </a:ext>
            </a:extLst>
          </p:cNvPr>
          <p:cNvSpPr txBox="1"/>
          <p:nvPr/>
        </p:nvSpPr>
        <p:spPr>
          <a:xfrm>
            <a:off x="375976" y="3178343"/>
            <a:ext cx="616681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000" dirty="0"/>
              <a:t>5- الـمسلم يستعيذ بالله من الشيطان الرجيم دائما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ar-AE" sz="2000" dirty="0"/>
              <a:t>صواب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ar-AE" sz="2000" dirty="0"/>
              <a:t>خطأ </a:t>
            </a:r>
          </a:p>
        </p:txBody>
      </p:sp>
      <p:sp>
        <p:nvSpPr>
          <p:cNvPr id="37" name="مستطيل: زوايا مستديرة 13">
            <a:extLst>
              <a:ext uri="{FF2B5EF4-FFF2-40B4-BE49-F238E27FC236}">
                <a16:creationId xmlns:a16="http://schemas.microsoft.com/office/drawing/2014/main" id="{AA68A7E7-3C88-40E0-8F82-FD77AB290327}"/>
              </a:ext>
            </a:extLst>
          </p:cNvPr>
          <p:cNvSpPr/>
          <p:nvPr/>
        </p:nvSpPr>
        <p:spPr>
          <a:xfrm>
            <a:off x="908720" y="4266548"/>
            <a:ext cx="5830707" cy="5608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6- ضع إشارة (    ) على التصرف الصحيح  و إشارة (      ) على التصرف الخطأ </a:t>
            </a:r>
            <a:endParaRPr lang="en-US" sz="2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8" name="رسم 6" descr="علامة تحديد خطوط عريضة">
            <a:extLst>
              <a:ext uri="{FF2B5EF4-FFF2-40B4-BE49-F238E27FC236}">
                <a16:creationId xmlns:a16="http://schemas.microsoft.com/office/drawing/2014/main" id="{C2B4CE3B-6399-4E90-A479-DFEAEAE16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1208" y="4433081"/>
            <a:ext cx="209111" cy="209111"/>
          </a:xfrm>
          <a:prstGeom prst="rect">
            <a:avLst/>
          </a:prstGeom>
        </p:spPr>
      </p:pic>
      <p:pic>
        <p:nvPicPr>
          <p:cNvPr id="39" name="رسم 10" descr="إغلاق خطوط عريضة">
            <a:extLst>
              <a:ext uri="{FF2B5EF4-FFF2-40B4-BE49-F238E27FC236}">
                <a16:creationId xmlns:a16="http://schemas.microsoft.com/office/drawing/2014/main" id="{55993CE7-C208-44B9-991B-85393241D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6872" y="4410550"/>
            <a:ext cx="250515" cy="250515"/>
          </a:xfrm>
          <a:prstGeom prst="rect">
            <a:avLst/>
          </a:prstGeom>
        </p:spPr>
      </p:pic>
      <p:pic>
        <p:nvPicPr>
          <p:cNvPr id="40" name="صورة 4">
            <a:extLst>
              <a:ext uri="{FF2B5EF4-FFF2-40B4-BE49-F238E27FC236}">
                <a16:creationId xmlns:a16="http://schemas.microsoft.com/office/drawing/2014/main" id="{0C53AE5A-2626-4BEC-8279-FB839F684F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13" y="4752851"/>
            <a:ext cx="1206201" cy="1059554"/>
          </a:xfrm>
          <a:prstGeom prst="rect">
            <a:avLst/>
          </a:prstGeom>
        </p:spPr>
      </p:pic>
      <p:pic>
        <p:nvPicPr>
          <p:cNvPr id="41" name="صورة 11">
            <a:extLst>
              <a:ext uri="{FF2B5EF4-FFF2-40B4-BE49-F238E27FC236}">
                <a16:creationId xmlns:a16="http://schemas.microsoft.com/office/drawing/2014/main" id="{9C24DB6C-2861-4B64-92EB-C93C2978EA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6113" y="4786137"/>
            <a:ext cx="1403772" cy="1002315"/>
          </a:xfrm>
          <a:prstGeom prst="rect">
            <a:avLst/>
          </a:prstGeom>
        </p:spPr>
      </p:pic>
      <p:grpSp>
        <p:nvGrpSpPr>
          <p:cNvPr id="43" name="مجموعة 30">
            <a:extLst>
              <a:ext uri="{FF2B5EF4-FFF2-40B4-BE49-F238E27FC236}">
                <a16:creationId xmlns:a16="http://schemas.microsoft.com/office/drawing/2014/main" id="{BB335EA0-86EF-4998-9D42-4CD52292F85B}"/>
              </a:ext>
            </a:extLst>
          </p:cNvPr>
          <p:cNvGrpSpPr/>
          <p:nvPr/>
        </p:nvGrpSpPr>
        <p:grpSpPr>
          <a:xfrm>
            <a:off x="498323" y="4572000"/>
            <a:ext cx="1477255" cy="1265416"/>
            <a:chOff x="2884065" y="1799609"/>
            <a:chExt cx="1855456" cy="1909670"/>
          </a:xfrm>
        </p:grpSpPr>
        <p:pic>
          <p:nvPicPr>
            <p:cNvPr id="44" name="صورة 31">
              <a:extLst>
                <a:ext uri="{FF2B5EF4-FFF2-40B4-BE49-F238E27FC236}">
                  <a16:creationId xmlns:a16="http://schemas.microsoft.com/office/drawing/2014/main" id="{677A3E0A-FBB1-4EC8-8703-B989EE0B8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89891" y="2151406"/>
              <a:ext cx="1849630" cy="1557873"/>
            </a:xfrm>
            <a:prstGeom prst="rect">
              <a:avLst/>
            </a:prstGeom>
          </p:spPr>
        </p:pic>
        <p:sp>
          <p:nvSpPr>
            <p:cNvPr id="45" name="فقاعة الكلام: بيضاوية 32">
              <a:extLst>
                <a:ext uri="{FF2B5EF4-FFF2-40B4-BE49-F238E27FC236}">
                  <a16:creationId xmlns:a16="http://schemas.microsoft.com/office/drawing/2014/main" id="{C5C3B909-5B3A-41F4-92D8-62C72391EBB4}"/>
                </a:ext>
              </a:extLst>
            </p:cNvPr>
            <p:cNvSpPr/>
            <p:nvPr/>
          </p:nvSpPr>
          <p:spPr>
            <a:xfrm>
              <a:off x="2884065" y="1799609"/>
              <a:ext cx="818931" cy="851576"/>
            </a:xfrm>
            <a:prstGeom prst="wedgeEllipseCallout">
              <a:avLst>
                <a:gd name="adj1" fmla="val 78895"/>
                <a:gd name="adj2" fmla="val 72068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100" dirty="0"/>
                <a:t>باسْمِ اللهِ</a:t>
              </a:r>
              <a:endParaRPr lang="en-US" sz="1100" dirty="0"/>
            </a:p>
          </p:txBody>
        </p:sp>
      </p:grpSp>
      <p:pic>
        <p:nvPicPr>
          <p:cNvPr id="46" name="Picture 8">
            <a:extLst>
              <a:ext uri="{FF2B5EF4-FFF2-40B4-BE49-F238E27FC236}">
                <a16:creationId xmlns:a16="http://schemas.microsoft.com/office/drawing/2014/main" id="{E06E9746-5B3C-48ED-BC4F-39E0C051B3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21" t="40882" r="28695" b="40360"/>
          <a:stretch/>
        </p:blipFill>
        <p:spPr bwMode="auto">
          <a:xfrm>
            <a:off x="2141504" y="4737137"/>
            <a:ext cx="1442428" cy="105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37A7ADF-E789-4686-BF56-1D92166ECEBF}"/>
              </a:ext>
            </a:extLst>
          </p:cNvPr>
          <p:cNvSpPr/>
          <p:nvPr/>
        </p:nvSpPr>
        <p:spPr>
          <a:xfrm>
            <a:off x="5622469" y="5825939"/>
            <a:ext cx="423931" cy="4550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141A549-E183-42E0-8644-0725BDADE7A2}"/>
              </a:ext>
            </a:extLst>
          </p:cNvPr>
          <p:cNvSpPr/>
          <p:nvPr/>
        </p:nvSpPr>
        <p:spPr>
          <a:xfrm>
            <a:off x="4056497" y="5823916"/>
            <a:ext cx="423931" cy="4550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6C64B66-816B-4E62-A240-CCE2583E4596}"/>
              </a:ext>
            </a:extLst>
          </p:cNvPr>
          <p:cNvSpPr/>
          <p:nvPr/>
        </p:nvSpPr>
        <p:spPr>
          <a:xfrm>
            <a:off x="2503456" y="5837416"/>
            <a:ext cx="423931" cy="4550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CE965BA-1F85-4325-9865-4072097FBEFC}"/>
              </a:ext>
            </a:extLst>
          </p:cNvPr>
          <p:cNvSpPr/>
          <p:nvPr/>
        </p:nvSpPr>
        <p:spPr>
          <a:xfrm>
            <a:off x="976123" y="5823916"/>
            <a:ext cx="423931" cy="4550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مربع نص 9">
            <a:extLst>
              <a:ext uri="{FF2B5EF4-FFF2-40B4-BE49-F238E27FC236}">
                <a16:creationId xmlns:a16="http://schemas.microsoft.com/office/drawing/2014/main" id="{8F3A7102-3DF2-4D95-BE65-B4AB936B725F}"/>
              </a:ext>
            </a:extLst>
          </p:cNvPr>
          <p:cNvSpPr txBox="1"/>
          <p:nvPr/>
        </p:nvSpPr>
        <p:spPr>
          <a:xfrm>
            <a:off x="2598929" y="6650771"/>
            <a:ext cx="2134368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square" rtlCol="1">
            <a:spAutoFit/>
          </a:bodyPr>
          <a:lstStyle/>
          <a:p>
            <a:r>
              <a:rPr lang="ar-AE" sz="2000" dirty="0"/>
              <a:t>انتهت الأسئلة بالتوفيق </a:t>
            </a:r>
          </a:p>
        </p:txBody>
      </p:sp>
    </p:spTree>
    <p:extLst>
      <p:ext uri="{BB962C8B-B14F-4D97-AF65-F5344CB8AC3E}">
        <p14:creationId xmlns:p14="http://schemas.microsoft.com/office/powerpoint/2010/main" val="102114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0.33242 0.378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18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211</Words>
  <Application>Microsoft Office PowerPoint</Application>
  <PresentationFormat>عرض على الشاشة (4:3)</PresentationFormat>
  <Paragraphs>53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7" baseType="lpstr">
      <vt:lpstr>Arial</vt:lpstr>
      <vt:lpstr>Calibri</vt:lpstr>
      <vt:lpstr>Courier New</vt:lpstr>
      <vt:lpstr>Sakkal Majalla</vt:lpstr>
      <vt:lpstr>نسق Office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</dc:creator>
  <cp:lastModifiedBy>فاطمة عبد الله الشحي</cp:lastModifiedBy>
  <cp:revision>49</cp:revision>
  <cp:lastPrinted>2023-02-01T01:32:03Z</cp:lastPrinted>
  <dcterms:created xsi:type="dcterms:W3CDTF">2017-10-07T14:21:32Z</dcterms:created>
  <dcterms:modified xsi:type="dcterms:W3CDTF">2023-02-01T01:32:51Z</dcterms:modified>
</cp:coreProperties>
</file>