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6858000" cy="12192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23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44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1C40998-F274-4784-8326-D833E662D69D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22550" y="1162050"/>
            <a:ext cx="176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E173604-6A4A-4590-8D56-6B1736E2CFD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25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7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8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28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2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28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8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23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17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51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71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9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64A8B-5A0D-4DE1-B71A-D39DC2A0CFC1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5CB0C-973F-4AB4-B80A-A8B7872A16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8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2.png" /><Relationship Id="rId7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microsoft.com/office/2007/relationships/hdphoto" Target="../media/hdphoto1.wdp" /><Relationship Id="rId10" Type="http://schemas.openxmlformats.org/officeDocument/2006/relationships/image" Target="../media/image8.png" /><Relationship Id="rId4" Type="http://schemas.openxmlformats.org/officeDocument/2006/relationships/image" Target="../media/image3.png" /><Relationship Id="rId9" Type="http://schemas.openxmlformats.org/officeDocument/2006/relationships/image" Target="../media/image7.png" 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 /><Relationship Id="rId3" Type="http://schemas.openxmlformats.org/officeDocument/2006/relationships/image" Target="../media/image9.png" /><Relationship Id="rId7" Type="http://schemas.openxmlformats.org/officeDocument/2006/relationships/image" Target="../media/image1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2.png" /><Relationship Id="rId11" Type="http://schemas.openxmlformats.org/officeDocument/2006/relationships/image" Target="../media/image16.png" /><Relationship Id="rId5" Type="http://schemas.openxmlformats.org/officeDocument/2006/relationships/image" Target="../media/image11.png" /><Relationship Id="rId10" Type="http://schemas.openxmlformats.org/officeDocument/2006/relationships/image" Target="../media/image15.png" /><Relationship Id="rId4" Type="http://schemas.openxmlformats.org/officeDocument/2006/relationships/image" Target="../media/image10.png" /><Relationship Id="rId9" Type="http://schemas.openxmlformats.org/officeDocument/2006/relationships/image" Target="../media/image1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2B2D5F-1B4F-41B9-8C12-5E3CD4772083}"/>
              </a:ext>
            </a:extLst>
          </p:cNvPr>
          <p:cNvSpPr txBox="1"/>
          <p:nvPr/>
        </p:nvSpPr>
        <p:spPr>
          <a:xfrm rot="10800000" flipV="1">
            <a:off x="1341120" y="114454"/>
            <a:ext cx="5191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 err="1"/>
              <a:t>الإختبار</a:t>
            </a:r>
            <a:r>
              <a:rPr lang="ar-AE" b="1" dirty="0"/>
              <a:t> التكويني الأول .. مادة الــــعلــوم .. للصف الثالث الأساسي </a:t>
            </a:r>
          </a:p>
          <a:p>
            <a:endParaRPr lang="ar-AE" b="1" dirty="0"/>
          </a:p>
          <a:p>
            <a:r>
              <a:rPr lang="ar-AE" b="1" dirty="0"/>
              <a:t>اسم الطالب /ة.................................... الصف الثالث .....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43E5C5-CF5A-43DB-A7A0-1556DD0DF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8" y="114453"/>
            <a:ext cx="609667" cy="742384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96C4C88-3142-460B-8C83-EB46563A1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020352"/>
              </p:ext>
            </p:extLst>
          </p:nvPr>
        </p:nvGraphicFramePr>
        <p:xfrm>
          <a:off x="92375" y="1037785"/>
          <a:ext cx="6644640" cy="10564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2040">
                  <a:extLst>
                    <a:ext uri="{9D8B030D-6E8A-4147-A177-3AD203B41FA5}">
                      <a16:colId xmlns:a16="http://schemas.microsoft.com/office/drawing/2014/main" val="4155414610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632048767"/>
                    </a:ext>
                  </a:extLst>
                </a:gridCol>
              </a:tblGrid>
              <a:tr h="330202">
                <a:tc>
                  <a:txBody>
                    <a:bodyPr/>
                    <a:lstStyle/>
                    <a:p>
                      <a:pPr algn="r"/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                                    الســؤال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sz="105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ar-AE" sz="105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ar-AE" sz="1050" dirty="0">
                          <a:solidFill>
                            <a:schemeClr val="tx1"/>
                          </a:solidFill>
                        </a:rPr>
                        <a:t>رقم السؤال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007640"/>
                  </a:ext>
                </a:extLst>
              </a:tr>
              <a:tr h="1085655">
                <a:tc>
                  <a:txBody>
                    <a:bodyPr/>
                    <a:lstStyle/>
                    <a:p>
                      <a:pPr algn="r"/>
                      <a:r>
                        <a:rPr lang="ar-AE" sz="2000" b="1" dirty="0"/>
                        <a:t>جزء في النباتات يقوم بحمل أجزاء النبات مثل الزهرة والساق </a:t>
                      </a:r>
                      <a:endParaRPr lang="ar-AE" sz="2400" b="1" dirty="0"/>
                    </a:p>
                    <a:p>
                      <a:pPr algn="r"/>
                      <a:endParaRPr lang="ar-AE" sz="2000" b="1" dirty="0"/>
                    </a:p>
                    <a:p>
                      <a:pPr algn="r"/>
                      <a:r>
                        <a:rPr lang="ar-AE" sz="2000" b="1" dirty="0"/>
                        <a:t>أ-                          ب –                                    ج-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08567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كل ما يحيط بالكائن الحي من كائنات حية وأشياء غير حية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r>
                        <a:rPr lang="ar-AE" sz="1800" b="1" dirty="0"/>
                        <a:t>أ- البيئة                          ب- المأوى                      ج- الخلية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822517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وحدة بناء الحياة في جميع الكائنات الحية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r>
                        <a:rPr lang="ar-AE" sz="1800" b="1" dirty="0"/>
                        <a:t>أ- البكتيريا                       ب – الخلية                       ج - الماء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648036"/>
                  </a:ext>
                </a:extLst>
              </a:tr>
              <a:tr h="104648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كائــن حــي يحتــوي على خلــية واحــدة</a:t>
                      </a:r>
                    </a:p>
                    <a:p>
                      <a:pPr algn="r"/>
                      <a:endParaRPr lang="ar-AE" sz="2000" b="1" dirty="0"/>
                    </a:p>
                    <a:p>
                      <a:pPr algn="ctr"/>
                      <a:r>
                        <a:rPr lang="ar-AE" sz="2000" b="1" dirty="0"/>
                        <a:t>أ- الأرنب                    ب- الخـلـية                    ج- زهرة الياسمين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4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947089"/>
                  </a:ext>
                </a:extLst>
              </a:tr>
              <a:tr h="1026160">
                <a:tc>
                  <a:txBody>
                    <a:bodyPr/>
                    <a:lstStyle/>
                    <a:p>
                      <a:pPr algn="r"/>
                      <a:r>
                        <a:rPr lang="ar-AE" sz="2000" b="1" dirty="0"/>
                        <a:t>كم عدد الخلايا في جسم القطة ؟</a:t>
                      </a:r>
                    </a:p>
                    <a:p>
                      <a:pPr algn="r"/>
                      <a:endParaRPr lang="ar-AE" b="1" dirty="0"/>
                    </a:p>
                    <a:p>
                      <a:pPr algn="ctr"/>
                      <a:r>
                        <a:rPr lang="ar-AE" sz="1800" b="1" dirty="0"/>
                        <a:t>أ- خمسة                    ب- ملايين                         ج- عشرة 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5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281227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 err="1"/>
                        <a:t>يكائن</a:t>
                      </a:r>
                      <a:r>
                        <a:rPr lang="ar-AE" sz="1800" b="1" dirty="0"/>
                        <a:t> حي يستجيب للضوء بأن يميل باتجاه الضوء </a:t>
                      </a:r>
                    </a:p>
                    <a:p>
                      <a:pPr algn="r"/>
                      <a:r>
                        <a:rPr lang="ar-AE" sz="1800" b="1" dirty="0"/>
                        <a:t> </a:t>
                      </a:r>
                    </a:p>
                    <a:p>
                      <a:pPr algn="r"/>
                      <a:r>
                        <a:rPr lang="ar-AE" sz="1800" b="1" dirty="0"/>
                        <a:t>أ- الحيوان                          ب – النبات                      ج- البكتيريا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6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590026"/>
                  </a:ext>
                </a:extLst>
              </a:tr>
              <a:tr h="96520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تشير هذه الصورة إلى إحدى خصائص الكائن الحي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r>
                        <a:rPr lang="ar-AE" sz="1800" b="1" dirty="0"/>
                        <a:t>أ- التكاثر                     ب- النمو                                       ج- تستجيب</a:t>
                      </a:r>
                    </a:p>
                    <a:p>
                      <a:pPr algn="r"/>
                      <a:endParaRPr lang="ar-AE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7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613199"/>
                  </a:ext>
                </a:extLst>
              </a:tr>
              <a:tr h="1284903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الغاز الذي تطلقه النبات أثناء عملية البناء الضوئي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r>
                        <a:rPr lang="ar-AE" sz="1800" b="1" dirty="0"/>
                        <a:t>أ –  ثاني أكسيد الكربون            ب- الأكسجين                 ج- النيتروجين</a:t>
                      </a:r>
                    </a:p>
                    <a:p>
                      <a:pPr algn="r"/>
                      <a:endParaRPr lang="ar-AE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8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983319"/>
                  </a:ext>
                </a:extLst>
              </a:tr>
              <a:tr h="1284903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صبغة تعطي النبات اللون الأخضر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r>
                        <a:rPr lang="ar-AE" sz="1800" b="1" dirty="0"/>
                        <a:t>أ – الكلوروفيل                   ب- الثغور                      ج – البناء الضوئي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9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213278"/>
                  </a:ext>
                </a:extLst>
              </a:tr>
            </a:tbl>
          </a:graphicData>
        </a:graphic>
      </p:graphicFrame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513A0653-DF86-4A70-B294-EDEDC22C4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260806"/>
              </p:ext>
            </p:extLst>
          </p:nvPr>
        </p:nvGraphicFramePr>
        <p:xfrm>
          <a:off x="267953" y="1037785"/>
          <a:ext cx="467042" cy="74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042">
                  <a:extLst>
                    <a:ext uri="{9D8B030D-6E8A-4147-A177-3AD203B41FA5}">
                      <a16:colId xmlns:a16="http://schemas.microsoft.com/office/drawing/2014/main" val="1935373607"/>
                    </a:ext>
                  </a:extLst>
                </a:gridCol>
              </a:tblGrid>
              <a:tr h="357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643321"/>
                  </a:ext>
                </a:extLst>
              </a:tr>
              <a:tr h="38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20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67709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B60B979-3CF6-449B-A525-DBAC46A32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2184380"/>
            <a:ext cx="1320018" cy="627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8998D9-EE93-4BBA-892F-E5453900C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714" y="1863091"/>
            <a:ext cx="520776" cy="934560"/>
          </a:xfrm>
          <a:prstGeom prst="rect">
            <a:avLst/>
          </a:prstGeom>
        </p:spPr>
      </p:pic>
      <p:pic>
        <p:nvPicPr>
          <p:cNvPr id="15" name="Picture 14" descr="Shape&#10;&#10;Description automatically generated with medium confidence">
            <a:extLst>
              <a:ext uri="{FF2B5EF4-FFF2-40B4-BE49-F238E27FC236}">
                <a16:creationId xmlns:a16="http://schemas.microsoft.com/office/drawing/2014/main" id="{02F3D377-6016-4094-90A0-034178A48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5440" y="2096787"/>
            <a:ext cx="714993" cy="714993"/>
          </a:xfrm>
          <a:prstGeom prst="rect">
            <a:avLst/>
          </a:prstGeom>
        </p:spPr>
      </p:pic>
      <p:pic>
        <p:nvPicPr>
          <p:cNvPr id="18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3DAA2B0-2C17-40B3-8686-5C30F0CE37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2943" y="7850874"/>
            <a:ext cx="1232804" cy="1098816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7A66B4A-5EB2-4A49-B772-5BC3B08C27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3549" y="3870783"/>
            <a:ext cx="470344" cy="470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5A7737-D1BC-4800-B725-12A4549327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3283" y="5825091"/>
            <a:ext cx="622464" cy="989648"/>
          </a:xfrm>
          <a:prstGeom prst="rect">
            <a:avLst/>
          </a:prstGeom>
        </p:spPr>
      </p:pic>
      <p:pic>
        <p:nvPicPr>
          <p:cNvPr id="13" name="Picture 12" descr="Diagram, schematic&#10;&#10;Description automatically generated">
            <a:extLst>
              <a:ext uri="{FF2B5EF4-FFF2-40B4-BE49-F238E27FC236}">
                <a16:creationId xmlns:a16="http://schemas.microsoft.com/office/drawing/2014/main" id="{2EBCC8B2-41C7-4215-878D-A54B52E0CF7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639" t="9561" r="14444" b="12575"/>
          <a:stretch/>
        </p:blipFill>
        <p:spPr>
          <a:xfrm>
            <a:off x="1873283" y="6953141"/>
            <a:ext cx="447007" cy="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3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2B2D5F-1B4F-41B9-8C12-5E3CD4772083}"/>
              </a:ext>
            </a:extLst>
          </p:cNvPr>
          <p:cNvSpPr txBox="1"/>
          <p:nvPr/>
        </p:nvSpPr>
        <p:spPr>
          <a:xfrm rot="10800000" flipV="1">
            <a:off x="1341120" y="252953"/>
            <a:ext cx="519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 err="1"/>
              <a:t>الإختبار</a:t>
            </a:r>
            <a:r>
              <a:rPr lang="ar-AE" b="1" dirty="0"/>
              <a:t> التكويني الأول .. مادة الــــعلــوم .. للصف الثالث الأساسي </a:t>
            </a:r>
          </a:p>
          <a:p>
            <a:r>
              <a:rPr lang="ar-AE" b="1" dirty="0"/>
              <a:t>اسم الطالب/ة.................................... الصف الثالث .....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43E5C5-CF5A-43DB-A7A0-1556DD0DF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85" y="30480"/>
            <a:ext cx="896190" cy="1091279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96C4C88-3142-460B-8C83-EB46563A1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653123"/>
              </p:ext>
            </p:extLst>
          </p:nvPr>
        </p:nvGraphicFramePr>
        <p:xfrm>
          <a:off x="92375" y="1037785"/>
          <a:ext cx="6644640" cy="11224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2040">
                  <a:extLst>
                    <a:ext uri="{9D8B030D-6E8A-4147-A177-3AD203B41FA5}">
                      <a16:colId xmlns:a16="http://schemas.microsoft.com/office/drawing/2014/main" val="4155414610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6320487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                                 الســؤال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sz="105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ar-AE" sz="105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ar-AE" sz="1050" dirty="0">
                          <a:solidFill>
                            <a:schemeClr val="tx1"/>
                          </a:solidFill>
                        </a:rPr>
                        <a:t>رقم السؤال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007640"/>
                  </a:ext>
                </a:extLst>
              </a:tr>
              <a:tr h="638615">
                <a:tc>
                  <a:txBody>
                    <a:bodyPr/>
                    <a:lstStyle/>
                    <a:p>
                      <a:pPr algn="r"/>
                      <a:r>
                        <a:rPr lang="ar-AE" sz="2000" b="1" dirty="0"/>
                        <a:t>ما هي </a:t>
                      </a:r>
                      <a:r>
                        <a:rPr lang="ar-AE" sz="2000" b="1" dirty="0" err="1"/>
                        <a:t>الخظوة</a:t>
                      </a:r>
                      <a:r>
                        <a:rPr lang="ar-AE" sz="2000" b="1" dirty="0"/>
                        <a:t> التي يتبعها العالم بعد أن </a:t>
                      </a:r>
                      <a:r>
                        <a:rPr lang="ar-AE" sz="2000" b="1" u="sng" dirty="0"/>
                        <a:t>يكون فرضية</a:t>
                      </a:r>
                      <a:endParaRPr lang="ar-AE" sz="2000" b="1" dirty="0"/>
                    </a:p>
                    <a:p>
                      <a:pPr algn="r"/>
                      <a:r>
                        <a:rPr lang="ar-AE" sz="2000" b="1" dirty="0"/>
                        <a:t>أ- اجراء ملاحظة       ب –  يختبر الفرضية              ج – يستخلص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085674"/>
                  </a:ext>
                </a:extLst>
              </a:tr>
              <a:tr h="938672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انتاج المزيد من النوع نفسه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endParaRPr lang="ar-AE" sz="1800" b="1" dirty="0"/>
                    </a:p>
                    <a:p>
                      <a:pPr marL="342900" indent="-342900" algn="r">
                        <a:buAutoNum type="arabic1Minus"/>
                      </a:pPr>
                      <a:r>
                        <a:rPr lang="ar-AE" sz="1800" b="1" dirty="0"/>
                        <a:t>أ- </a:t>
                      </a:r>
                      <a:r>
                        <a:rPr lang="ar-AE" sz="1800" b="1" dirty="0" err="1"/>
                        <a:t>النكاثر</a:t>
                      </a:r>
                      <a:r>
                        <a:rPr lang="ar-AE" sz="1800" b="1" dirty="0"/>
                        <a:t>                      ب- النمو                         ج – يستجيب 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11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822517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يمكن ملاحظة الخلايا باستخدام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r>
                        <a:rPr lang="ar-AE" sz="1800" b="1" dirty="0"/>
                        <a:t>أ- العين                       ب- العدسة                     ج- المجهر   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64803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يحتاج الأفراد إلى كل مما يلي ليبقوا على قيد الحياة </a:t>
                      </a:r>
                      <a:r>
                        <a:rPr lang="ar-AE" sz="1800" b="1" u="sng" dirty="0"/>
                        <a:t>باستثناء </a:t>
                      </a:r>
                    </a:p>
                    <a:p>
                      <a:pPr algn="r"/>
                      <a:endParaRPr lang="ar-AE" sz="2000" b="1" dirty="0"/>
                    </a:p>
                    <a:p>
                      <a:pPr algn="ctr"/>
                      <a:r>
                        <a:rPr lang="ar-AE" sz="2000" b="1" dirty="0"/>
                        <a:t>أ- الهواء                       ب- الماء                    ج- السيارات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13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947089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أحد النباتات لها جذور وتدية </a:t>
                      </a:r>
                    </a:p>
                    <a:p>
                      <a:pPr algn="r"/>
                      <a:endParaRPr lang="ar-AE" sz="1400" b="1" dirty="0"/>
                    </a:p>
                    <a:p>
                      <a:pPr marL="457200" indent="-457200" algn="ctr">
                        <a:buAutoNum type="arabic1Minus"/>
                      </a:pP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14</a:t>
                      </a:r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281227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ما هو دور الجذور في النبات ؟ </a:t>
                      </a:r>
                    </a:p>
                    <a:p>
                      <a:pPr algn="r"/>
                      <a:r>
                        <a:rPr lang="ar-AE" sz="1800" b="1" dirty="0"/>
                        <a:t> </a:t>
                      </a:r>
                    </a:p>
                    <a:p>
                      <a:pPr algn="r"/>
                      <a:r>
                        <a:rPr lang="ar-AE" sz="1800" b="1" dirty="0"/>
                        <a:t>أ- تصنع الغذاء                 ب- تمتص الماء                 ج- تحمل النبات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15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590026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يحتاج الكائن الحي ليبقى على قيد الحياة </a:t>
                      </a:r>
                    </a:p>
                    <a:p>
                      <a:pPr algn="r"/>
                      <a:r>
                        <a:rPr lang="ar-AE" sz="1800" b="1" dirty="0"/>
                        <a:t>أ- الماء                              ب – الكتاب                  ج- الكمبيوتر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16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613199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نوع الساق في شجرة النخلة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r>
                        <a:rPr lang="ar-AE" sz="1800" b="1" dirty="0"/>
                        <a:t>أ – الساق اللينة                                         ب- الساق الخشبية الصلبة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17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983319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 </a:t>
                      </a:r>
                      <a:r>
                        <a:rPr lang="ar-AE" sz="1800" b="1" dirty="0"/>
                        <a:t>حدد الأشياء غير حية </a:t>
                      </a:r>
                    </a:p>
                    <a:p>
                      <a:pPr algn="r"/>
                      <a:r>
                        <a:rPr lang="ar-AE" sz="1800" b="1" dirty="0"/>
                        <a:t>أ- الكرسي                     ب- الثعلب                    ج-  النبات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18</a:t>
                      </a:r>
                    </a:p>
                    <a:p>
                      <a:pPr algn="ctr"/>
                      <a:endParaRPr lang="ar-AE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4515455"/>
                  </a:ext>
                </a:extLst>
              </a:tr>
              <a:tr h="1284903">
                <a:tc>
                  <a:txBody>
                    <a:bodyPr/>
                    <a:lstStyle/>
                    <a:p>
                      <a:pPr algn="r"/>
                      <a:r>
                        <a:rPr lang="ar-AE" sz="1800" b="1" dirty="0"/>
                        <a:t>يقوم الساق في النبات </a:t>
                      </a:r>
                    </a:p>
                    <a:p>
                      <a:pPr algn="r"/>
                      <a:r>
                        <a:rPr lang="ar-AE" sz="1800" b="1" dirty="0"/>
                        <a:t>أ- يمتص الماء                   ب- يثبت النبات                   ج – ينقل الماء 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r>
                        <a:rPr lang="ar-AE" sz="1800" b="1" dirty="0"/>
                        <a:t>نـــوع الســاق في زهــرة الخزامــى</a:t>
                      </a:r>
                    </a:p>
                    <a:p>
                      <a:pPr algn="r"/>
                      <a:r>
                        <a:rPr lang="ar-AE" sz="1800" b="1" dirty="0"/>
                        <a:t>أ- ساق صلبة                  ب – ساق لينة                     ج- ساق غليظة</a:t>
                      </a:r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endParaRPr lang="ar-AE" sz="1800" b="1" dirty="0"/>
                    </a:p>
                    <a:p>
                      <a:pPr algn="r"/>
                      <a:endParaRPr lang="ar-AE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19</a:t>
                      </a:r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endParaRPr lang="ar-AE" b="1" dirty="0"/>
                    </a:p>
                    <a:p>
                      <a:pPr algn="ctr"/>
                      <a:r>
                        <a:rPr lang="ar-AE" b="1" dirty="0"/>
                        <a:t>20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2931474"/>
                  </a:ext>
                </a:extLst>
              </a:tr>
            </a:tbl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91A0A7-C228-4F0E-9889-458BF6E569D9}"/>
              </a:ext>
            </a:extLst>
          </p:cNvPr>
          <p:cNvCxnSpPr/>
          <p:nvPr/>
        </p:nvCxnSpPr>
        <p:spPr>
          <a:xfrm>
            <a:off x="231570" y="10694670"/>
            <a:ext cx="662643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1B1CB22-CE94-4FCB-B7BC-91631B00F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47" y="5719301"/>
            <a:ext cx="770128" cy="742951"/>
          </a:xfrm>
          <a:prstGeom prst="rect">
            <a:avLst/>
          </a:prstGeom>
        </p:spPr>
      </p:pic>
      <p:pic>
        <p:nvPicPr>
          <p:cNvPr id="9" name="Picture 8" descr="A red apple with a green leaf&#10;&#10;Description automatically generated with medium confidence">
            <a:extLst>
              <a:ext uri="{FF2B5EF4-FFF2-40B4-BE49-F238E27FC236}">
                <a16:creationId xmlns:a16="http://schemas.microsoft.com/office/drawing/2014/main" id="{37FF57E2-592A-4499-8C7F-D2DCE36308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65" b="11709"/>
          <a:stretch/>
        </p:blipFill>
        <p:spPr>
          <a:xfrm>
            <a:off x="1502095" y="5748951"/>
            <a:ext cx="842484" cy="742951"/>
          </a:xfrm>
          <a:prstGeom prst="rect">
            <a:avLst/>
          </a:prstGeom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E99A9A53-ACB4-49C8-9C3C-9FD0927C4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851" y="5774734"/>
            <a:ext cx="796428" cy="632086"/>
          </a:xfrm>
          <a:prstGeom prst="rect">
            <a:avLst/>
          </a:prstGeom>
        </p:spPr>
      </p:pic>
      <p:pic>
        <p:nvPicPr>
          <p:cNvPr id="14" name="Picture 13" descr="A close-up of a palm tree&#10;&#10;Description automatically generated with medium confidence">
            <a:extLst>
              <a:ext uri="{FF2B5EF4-FFF2-40B4-BE49-F238E27FC236}">
                <a16:creationId xmlns:a16="http://schemas.microsoft.com/office/drawing/2014/main" id="{87776BCA-809A-4F58-A46D-6DAA2F62F9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4265" y="8360767"/>
            <a:ext cx="1058158" cy="7026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9D6C3C-13C4-4E5C-82FB-A9FA2C6B67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2622" y="2563365"/>
            <a:ext cx="926519" cy="906111"/>
          </a:xfrm>
          <a:prstGeom prst="rect">
            <a:avLst/>
          </a:prstGeom>
        </p:spPr>
      </p:pic>
      <p:pic>
        <p:nvPicPr>
          <p:cNvPr id="7" name="Picture 6" descr="A close-up of a plant&#10;&#10;Description automatically generated with medium confidence">
            <a:extLst>
              <a:ext uri="{FF2B5EF4-FFF2-40B4-BE49-F238E27FC236}">
                <a16:creationId xmlns:a16="http://schemas.microsoft.com/office/drawing/2014/main" id="{E9BA5601-F96E-4C1D-8840-56E3E41914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1030" y="10702499"/>
            <a:ext cx="1203183" cy="14676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4086A1-B68F-4643-8D62-54D72DAF53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22714" y="3694363"/>
            <a:ext cx="796427" cy="796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0B1ED5-34DF-41EB-88C1-36869012E7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5499" y="6570183"/>
            <a:ext cx="1058159" cy="62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8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346</Words>
  <Application>Microsoft Office PowerPoint</Application>
  <PresentationFormat>Grand écran</PresentationFormat>
  <Paragraphs>130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Office Theme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MONA AHMED MOHAMED  KHALFAN</dc:creator>
  <cp:lastModifiedBy>asifhammoud1978@gmail.com</cp:lastModifiedBy>
  <cp:revision>21</cp:revision>
  <cp:lastPrinted>2022-05-17T07:43:04Z</cp:lastPrinted>
  <dcterms:created xsi:type="dcterms:W3CDTF">2022-05-17T04:00:07Z</dcterms:created>
  <dcterms:modified xsi:type="dcterms:W3CDTF">2022-10-11T07:13:00Z</dcterms:modified>
</cp:coreProperties>
</file>