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4" d="100"/>
          <a:sy n="54" d="100"/>
        </p:scale>
        <p:origin x="226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DC9F3B-0BC8-4C86-8082-AC39E96A61E5}"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2878189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DC9F3B-0BC8-4C86-8082-AC39E96A61E5}"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1319417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DC9F3B-0BC8-4C86-8082-AC39E96A61E5}"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2825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DC9F3B-0BC8-4C86-8082-AC39E96A61E5}"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1088685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DC9F3B-0BC8-4C86-8082-AC39E96A61E5}"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140722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DC9F3B-0BC8-4C86-8082-AC39E96A61E5}"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378618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DC9F3B-0BC8-4C86-8082-AC39E96A61E5}"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1193108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ADC9F3B-0BC8-4C86-8082-AC39E96A61E5}"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2754290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ADC9F3B-0BC8-4C86-8082-AC39E96A61E5}"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2916005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DC9F3B-0BC8-4C86-8082-AC39E96A61E5}"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283503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DC9F3B-0BC8-4C86-8082-AC39E96A61E5}"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054591-9BB3-44B4-A0B8-C87F6AA0CEFB}" type="slidenum">
              <a:rPr lang="en-US" smtClean="0"/>
              <a:t>‹N°›</a:t>
            </a:fld>
            <a:endParaRPr lang="en-US"/>
          </a:p>
        </p:txBody>
      </p:sp>
    </p:spTree>
    <p:extLst>
      <p:ext uri="{BB962C8B-B14F-4D97-AF65-F5344CB8AC3E}">
        <p14:creationId xmlns:p14="http://schemas.microsoft.com/office/powerpoint/2010/main" val="2580225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7ADC9F3B-0BC8-4C86-8082-AC39E96A61E5}" type="datetimeFigureOut">
              <a:rPr lang="en-US" smtClean="0"/>
              <a:t>11/22/2022</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11054591-9BB3-44B4-A0B8-C87F6AA0CEFB}" type="slidenum">
              <a:rPr lang="en-US" smtClean="0"/>
              <a:t>‹N°›</a:t>
            </a:fld>
            <a:endParaRPr lang="en-US"/>
          </a:p>
        </p:txBody>
      </p:sp>
    </p:spTree>
    <p:extLst>
      <p:ext uri="{BB962C8B-B14F-4D97-AF65-F5344CB8AC3E}">
        <p14:creationId xmlns:p14="http://schemas.microsoft.com/office/powerpoint/2010/main" val="7387190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image" Target="../media/image1.jpg" /><Relationship Id="rId1" Type="http://schemas.openxmlformats.org/officeDocument/2006/relationships/slideLayout" Target="../slideLayouts/slideLayout7.xml" /><Relationship Id="rId6" Type="http://schemas.openxmlformats.org/officeDocument/2006/relationships/image" Target="../media/image5.jpeg" /><Relationship Id="rId5" Type="http://schemas.openxmlformats.org/officeDocument/2006/relationships/image" Target="../media/image4.png" /><Relationship Id="rId4" Type="http://schemas.openxmlformats.org/officeDocument/2006/relationships/image" Target="../media/image3.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8A58A0-D285-41EA-87B6-3BDAD1C09F7B}"/>
              </a:ext>
            </a:extLst>
          </p:cNvPr>
          <p:cNvSpPr/>
          <p:nvPr/>
        </p:nvSpPr>
        <p:spPr>
          <a:xfrm>
            <a:off x="266886" y="2225488"/>
            <a:ext cx="6369051" cy="5539978"/>
          </a:xfrm>
          <a:prstGeom prst="rect">
            <a:avLst/>
          </a:prstGeom>
          <a:noFill/>
        </p:spPr>
        <p:txBody>
          <a:bodyPr wrap="non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Comic Sans MS" panose="030F0702030302020204" pitchFamily="66" charset="0"/>
              </a:rPr>
              <a:t>Term 1 </a:t>
            </a:r>
          </a:p>
          <a:p>
            <a:pPr algn="ctr"/>
            <a:r>
              <a:rPr lang="en-US" sz="9600" dirty="0">
                <a:ln w="0">
                  <a:solidFill>
                    <a:srgbClr val="002060"/>
                  </a:solidFill>
                </a:ln>
                <a:solidFill>
                  <a:srgbClr val="FFFF00"/>
                </a:solidFill>
                <a:effectLst>
                  <a:outerShdw blurRad="38100" dist="19050" dir="2700000" algn="tl" rotWithShape="0">
                    <a:schemeClr val="dk1">
                      <a:alpha val="40000"/>
                    </a:schemeClr>
                  </a:outerShdw>
                </a:effectLst>
                <a:latin typeface="Comic Sans MS" panose="030F0702030302020204" pitchFamily="66" charset="0"/>
              </a:rPr>
              <a:t>MATH</a:t>
            </a:r>
          </a:p>
          <a:p>
            <a:pPr algn="ctr"/>
            <a:r>
              <a:rPr lang="en-US" sz="9600" dirty="0">
                <a:ln w="0"/>
                <a:effectLst>
                  <a:outerShdw blurRad="38100" dist="19050" dir="2700000" algn="tl" rotWithShape="0">
                    <a:schemeClr val="dk1">
                      <a:alpha val="40000"/>
                    </a:schemeClr>
                  </a:outerShdw>
                </a:effectLst>
                <a:latin typeface="Comic Sans MS" panose="030F0702030302020204" pitchFamily="66" charset="0"/>
              </a:rPr>
              <a:t>Final Exam</a:t>
            </a:r>
          </a:p>
          <a:p>
            <a:r>
              <a:rPr lang="en-US" sz="6600" dirty="0">
                <a:ln w="0">
                  <a:solidFill>
                    <a:schemeClr val="tx1">
                      <a:lumMod val="95000"/>
                      <a:lumOff val="5000"/>
                    </a:schemeClr>
                  </a:solidFill>
                </a:ln>
                <a:blipFill dpi="0" rotWithShape="1">
                  <a:blip r:embed="rId2">
                    <a:extLst>
                      <a:ext uri="{28A0092B-C50C-407E-A947-70E740481C1C}">
                        <a14:useLocalDpi xmlns:a14="http://schemas.microsoft.com/office/drawing/2010/main" val="0"/>
                      </a:ext>
                    </a:extLst>
                  </a:blip>
                  <a:srcRect/>
                  <a:stretch>
                    <a:fillRect/>
                  </a:stretch>
                </a:blipFill>
                <a:effectLst>
                  <a:outerShdw blurRad="38100" dist="19050" dir="2700000" algn="tl" rotWithShape="0">
                    <a:schemeClr val="dk1">
                      <a:alpha val="40000"/>
                    </a:schemeClr>
                  </a:outerShdw>
                </a:effectLst>
                <a:latin typeface="Comic Sans MS" panose="030F0702030302020204" pitchFamily="66" charset="0"/>
              </a:rPr>
              <a:t>Grade 4</a:t>
            </a:r>
          </a:p>
        </p:txBody>
      </p:sp>
      <p:sp>
        <p:nvSpPr>
          <p:cNvPr id="3" name="Rectangle 2">
            <a:extLst>
              <a:ext uri="{FF2B5EF4-FFF2-40B4-BE49-F238E27FC236}">
                <a16:creationId xmlns:a16="http://schemas.microsoft.com/office/drawing/2014/main" id="{E44486CB-D1E2-406A-B813-6139F2A9C2F2}"/>
              </a:ext>
            </a:extLst>
          </p:cNvPr>
          <p:cNvSpPr/>
          <p:nvPr/>
        </p:nvSpPr>
        <p:spPr>
          <a:xfrm>
            <a:off x="161364" y="107574"/>
            <a:ext cx="6580094" cy="8928847"/>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result for Math Clip Art">
            <a:extLst>
              <a:ext uri="{FF2B5EF4-FFF2-40B4-BE49-F238E27FC236}">
                <a16:creationId xmlns:a16="http://schemas.microsoft.com/office/drawing/2014/main" id="{9F8FE517-182F-4761-90F2-2B1497B386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76991">
            <a:off x="351402" y="3397566"/>
            <a:ext cx="1281952" cy="109102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Cute Math Clip Art">
            <a:extLst>
              <a:ext uri="{FF2B5EF4-FFF2-40B4-BE49-F238E27FC236}">
                <a16:creationId xmlns:a16="http://schemas.microsoft.com/office/drawing/2014/main" id="{770B6412-CEBB-4455-80BD-C13F8DC60D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975" y="7027954"/>
            <a:ext cx="161925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ee the source image">
            <a:extLst>
              <a:ext uri="{FF2B5EF4-FFF2-40B4-BE49-F238E27FC236}">
                <a16:creationId xmlns:a16="http://schemas.microsoft.com/office/drawing/2014/main" id="{03E2B6C7-F6AF-4366-A345-EDFE69A5D0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77783">
            <a:off x="4901956" y="540366"/>
            <a:ext cx="1508509" cy="183814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Cute Math Pictures">
            <a:extLst>
              <a:ext uri="{FF2B5EF4-FFF2-40B4-BE49-F238E27FC236}">
                <a16:creationId xmlns:a16="http://schemas.microsoft.com/office/drawing/2014/main" id="{FFB0BF80-7A0A-41D7-B3EA-3468348F45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067458">
            <a:off x="397501" y="440092"/>
            <a:ext cx="28194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553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3060703005"/>
              </p:ext>
            </p:extLst>
          </p:nvPr>
        </p:nvGraphicFramePr>
        <p:xfrm>
          <a:off x="318334" y="252547"/>
          <a:ext cx="6221331" cy="3145744"/>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What is the value of digit  6 in the number  6,975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ما قيمة 6 في العدد 6,975 ؟ </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60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600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6,000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graphicFrame>
        <p:nvGraphicFramePr>
          <p:cNvPr id="8" name="Table 6">
            <a:extLst>
              <a:ext uri="{FF2B5EF4-FFF2-40B4-BE49-F238E27FC236}">
                <a16:creationId xmlns:a16="http://schemas.microsoft.com/office/drawing/2014/main" id="{79DE7B71-1FB9-4E73-989D-5A8FEAF5E0EE}"/>
              </a:ext>
            </a:extLst>
          </p:cNvPr>
          <p:cNvGraphicFramePr>
            <a:graphicFrameLocks noGrp="1"/>
          </p:cNvGraphicFramePr>
          <p:nvPr>
            <p:extLst>
              <p:ext uri="{D42A27DB-BD31-4B8C-83A1-F6EECF244321}">
                <p14:modId xmlns:p14="http://schemas.microsoft.com/office/powerpoint/2010/main" val="4052350243"/>
              </p:ext>
            </p:extLst>
          </p:nvPr>
        </p:nvGraphicFramePr>
        <p:xfrm>
          <a:off x="318333" y="4234052"/>
          <a:ext cx="6221331" cy="300161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0">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Find the expanded form of the number 9,678</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أوجد الصيغة الموسعة للعدد 9,678</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9,000 + 700 + 60 + 8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9,000 + 600 + 80 + 7</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9,000 + 600 + 70 + 8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9,000 + 800 + 70 + 6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spTree>
    <p:extLst>
      <p:ext uri="{BB962C8B-B14F-4D97-AF65-F5344CB8AC3E}">
        <p14:creationId xmlns:p14="http://schemas.microsoft.com/office/powerpoint/2010/main" val="2250401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141202283"/>
              </p:ext>
            </p:extLst>
          </p:nvPr>
        </p:nvGraphicFramePr>
        <p:xfrm>
          <a:off x="318334" y="252547"/>
          <a:ext cx="6221331" cy="3145744"/>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Round the number 784,599 to the nearest ten thousand.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قرب العدد 784,599 إلى أقرب عشرة آلاف.</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784,000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785,000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790,000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780,000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graphicFrame>
        <p:nvGraphicFramePr>
          <p:cNvPr id="8" name="Table 6">
            <a:extLst>
              <a:ext uri="{FF2B5EF4-FFF2-40B4-BE49-F238E27FC236}">
                <a16:creationId xmlns:a16="http://schemas.microsoft.com/office/drawing/2014/main" id="{79DE7B71-1FB9-4E73-989D-5A8FEAF5E0EE}"/>
              </a:ext>
            </a:extLst>
          </p:cNvPr>
          <p:cNvGraphicFramePr>
            <a:graphicFrameLocks noGrp="1"/>
          </p:cNvGraphicFramePr>
          <p:nvPr>
            <p:extLst>
              <p:ext uri="{D42A27DB-BD31-4B8C-83A1-F6EECF244321}">
                <p14:modId xmlns:p14="http://schemas.microsoft.com/office/powerpoint/2010/main" val="3475252262"/>
              </p:ext>
            </p:extLst>
          </p:nvPr>
        </p:nvGraphicFramePr>
        <p:xfrm>
          <a:off x="318333" y="3871478"/>
          <a:ext cx="6221331" cy="3145744"/>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4</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4</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Estimate the sum of 7,359 + 4,846.</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قدر حاصل الجمع   4,846 + 7,359</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12,000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11,000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10,000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9,000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spTree>
    <p:extLst>
      <p:ext uri="{BB962C8B-B14F-4D97-AF65-F5344CB8AC3E}">
        <p14:creationId xmlns:p14="http://schemas.microsoft.com/office/powerpoint/2010/main" val="3573974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2350909035"/>
              </p:ext>
            </p:extLst>
          </p:nvPr>
        </p:nvGraphicFramePr>
        <p:xfrm>
          <a:off x="318334" y="252547"/>
          <a:ext cx="6221331" cy="322003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Estimate the difference of </a:t>
                      </a:r>
                    </a:p>
                    <a:p>
                      <a:endParaRPr lang="en-US" sz="1600" b="1" dirty="0">
                        <a:latin typeface="Comic Sans MS" panose="030F0702030302020204" pitchFamily="66" charset="0"/>
                      </a:endParaRPr>
                    </a:p>
                    <a:p>
                      <a:r>
                        <a:rPr lang="en-US" sz="1600" b="1" dirty="0">
                          <a:latin typeface="Comic Sans MS" panose="030F0702030302020204" pitchFamily="66" charset="0"/>
                        </a:rPr>
                        <a:t>4,923 – 2,289</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قدر حاصل الطرح    2,289 – 4,923</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2,000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4,000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graphicFrame>
        <p:nvGraphicFramePr>
          <p:cNvPr id="8" name="Table 6">
            <a:extLst>
              <a:ext uri="{FF2B5EF4-FFF2-40B4-BE49-F238E27FC236}">
                <a16:creationId xmlns:a16="http://schemas.microsoft.com/office/drawing/2014/main" id="{79DE7B71-1FB9-4E73-989D-5A8FEAF5E0EE}"/>
              </a:ext>
            </a:extLst>
          </p:cNvPr>
          <p:cNvGraphicFramePr>
            <a:graphicFrameLocks noGrp="1"/>
          </p:cNvGraphicFramePr>
          <p:nvPr>
            <p:extLst>
              <p:ext uri="{D42A27DB-BD31-4B8C-83A1-F6EECF244321}">
                <p14:modId xmlns:p14="http://schemas.microsoft.com/office/powerpoint/2010/main" val="3065359397"/>
              </p:ext>
            </p:extLst>
          </p:nvPr>
        </p:nvGraphicFramePr>
        <p:xfrm>
          <a:off x="318333" y="5281178"/>
          <a:ext cx="6221331" cy="322003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What is the sum of  </a:t>
                      </a:r>
                    </a:p>
                    <a:p>
                      <a:endParaRPr lang="en-US" sz="1600" b="1" dirty="0">
                        <a:latin typeface="Comic Sans MS" panose="030F0702030302020204" pitchFamily="66" charset="0"/>
                      </a:endParaRPr>
                    </a:p>
                    <a:p>
                      <a:r>
                        <a:rPr lang="en-US" sz="1600" b="1" dirty="0">
                          <a:latin typeface="Comic Sans MS" panose="030F0702030302020204" pitchFamily="66" charset="0"/>
                        </a:rPr>
                        <a:t>7,640 + 372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ما حاصل الجمع   372 + 7,640</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7,912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79,112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8,012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11,360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spTree>
    <p:extLst>
      <p:ext uri="{BB962C8B-B14F-4D97-AF65-F5344CB8AC3E}">
        <p14:creationId xmlns:p14="http://schemas.microsoft.com/office/powerpoint/2010/main" val="941056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3601747891"/>
              </p:ext>
            </p:extLst>
          </p:nvPr>
        </p:nvGraphicFramePr>
        <p:xfrm>
          <a:off x="318334" y="252547"/>
          <a:ext cx="6221331" cy="322003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7</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7</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What is the difference of  </a:t>
                      </a:r>
                    </a:p>
                    <a:p>
                      <a:endParaRPr lang="en-US" sz="1600" b="1" dirty="0">
                        <a:latin typeface="Comic Sans MS" panose="030F0702030302020204" pitchFamily="66" charset="0"/>
                      </a:endParaRPr>
                    </a:p>
                    <a:p>
                      <a:r>
                        <a:rPr lang="en-US" sz="1600" b="1" dirty="0">
                          <a:latin typeface="Comic Sans MS" panose="030F0702030302020204" pitchFamily="66" charset="0"/>
                        </a:rPr>
                        <a:t>6,058 – 3,742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ما حاصل الطرح   3,742 – 6,058</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3,716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3,316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9,800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2,316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graphicFrame>
        <p:nvGraphicFramePr>
          <p:cNvPr id="8" name="Table 6">
            <a:extLst>
              <a:ext uri="{FF2B5EF4-FFF2-40B4-BE49-F238E27FC236}">
                <a16:creationId xmlns:a16="http://schemas.microsoft.com/office/drawing/2014/main" id="{79DE7B71-1FB9-4E73-989D-5A8FEAF5E0EE}"/>
              </a:ext>
            </a:extLst>
          </p:cNvPr>
          <p:cNvGraphicFramePr>
            <a:graphicFrameLocks noGrp="1"/>
          </p:cNvGraphicFramePr>
          <p:nvPr>
            <p:extLst>
              <p:ext uri="{D42A27DB-BD31-4B8C-83A1-F6EECF244321}">
                <p14:modId xmlns:p14="http://schemas.microsoft.com/office/powerpoint/2010/main" val="514655081"/>
              </p:ext>
            </p:extLst>
          </p:nvPr>
        </p:nvGraphicFramePr>
        <p:xfrm>
          <a:off x="318334" y="4119128"/>
          <a:ext cx="6221332" cy="419539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10">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A company bought a car for AED 14,850. a year later the company bought a second car for AED 26,780. How much did the company spend when buying the second car, more than the first car?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اشترت شركة سيارات مقابل 14,850 درهم . و بعد مرور عام قامت الشركة بشراء سيارة ثانية بمبلغ 26,780 درهم. كم أنفقت الشركة عند شراء السيارة الثانية زيادة عن السيارة الأولى؟</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12,230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11,930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12,930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41,630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spTree>
    <p:extLst>
      <p:ext uri="{BB962C8B-B14F-4D97-AF65-F5344CB8AC3E}">
        <p14:creationId xmlns:p14="http://schemas.microsoft.com/office/powerpoint/2010/main" val="815035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3235473181"/>
              </p:ext>
            </p:extLst>
          </p:nvPr>
        </p:nvGraphicFramePr>
        <p:xfrm>
          <a:off x="318334" y="252547"/>
          <a:ext cx="6221331" cy="712147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540600">
                  <a:extLst>
                    <a:ext uri="{9D8B030D-6E8A-4147-A177-3AD203B41FA5}">
                      <a16:colId xmlns:a16="http://schemas.microsoft.com/office/drawing/2014/main" val="3261771892"/>
                    </a:ext>
                  </a:extLst>
                </a:gridCol>
                <a:gridCol w="1100634">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9</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9</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There are 460 students eating lunch in four different picnic areas of a zoo as shown in the table below. How many students are eating lunch at Gorilla area?</a:t>
                      </a: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p>
                      <a:endParaRPr lang="en-US" sz="1600" b="1" dirty="0">
                        <a:latin typeface="Comic Sans MS" panose="030F0702030302020204" pitchFamily="66"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هناك  460 طالبا  يتناولون الغداء في أربع مناطق مختلفة مخصصة للنزهة في حديقة الحيوان كما هو موضح في الجدول أدناه. كم عدد الطلاب الذين يتناولون الغداء في منطقة الغوريلا ؟</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145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130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325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135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graphicFrame>
        <p:nvGraphicFramePr>
          <p:cNvPr id="2" name="Table 2">
            <a:extLst>
              <a:ext uri="{FF2B5EF4-FFF2-40B4-BE49-F238E27FC236}">
                <a16:creationId xmlns:a16="http://schemas.microsoft.com/office/drawing/2014/main" id="{F1884BF8-81AE-45E1-899B-04933895EAED}"/>
              </a:ext>
            </a:extLst>
          </p:cNvPr>
          <p:cNvGraphicFramePr>
            <a:graphicFrameLocks noGrp="1"/>
          </p:cNvGraphicFramePr>
          <p:nvPr>
            <p:extLst>
              <p:ext uri="{D42A27DB-BD31-4B8C-83A1-F6EECF244321}">
                <p14:modId xmlns:p14="http://schemas.microsoft.com/office/powerpoint/2010/main" val="3551149768"/>
              </p:ext>
            </p:extLst>
          </p:nvPr>
        </p:nvGraphicFramePr>
        <p:xfrm>
          <a:off x="446964" y="2284504"/>
          <a:ext cx="2651078" cy="2813716"/>
        </p:xfrm>
        <a:graphic>
          <a:graphicData uri="http://schemas.openxmlformats.org/drawingml/2006/table">
            <a:tbl>
              <a:tblPr firstRow="1" bandRow="1">
                <a:tableStyleId>{5940675A-B579-460E-94D1-54222C63F5DA}</a:tableStyleId>
              </a:tblPr>
              <a:tblGrid>
                <a:gridCol w="1141154">
                  <a:extLst>
                    <a:ext uri="{9D8B030D-6E8A-4147-A177-3AD203B41FA5}">
                      <a16:colId xmlns:a16="http://schemas.microsoft.com/office/drawing/2014/main" val="661802621"/>
                    </a:ext>
                  </a:extLst>
                </a:gridCol>
                <a:gridCol w="1509924">
                  <a:extLst>
                    <a:ext uri="{9D8B030D-6E8A-4147-A177-3AD203B41FA5}">
                      <a16:colId xmlns:a16="http://schemas.microsoft.com/office/drawing/2014/main" val="190681094"/>
                    </a:ext>
                  </a:extLst>
                </a:gridCol>
              </a:tblGrid>
              <a:tr h="558649">
                <a:tc>
                  <a:txBody>
                    <a:bodyPr/>
                    <a:lstStyle/>
                    <a:p>
                      <a:pPr algn="ctr"/>
                      <a:r>
                        <a:rPr lang="en-US" sz="1600" b="1" dirty="0">
                          <a:latin typeface="Comic Sans MS" panose="030F0702030302020204" pitchFamily="66" charset="0"/>
                        </a:rPr>
                        <a:t>Picnic Areas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600" b="1" dirty="0">
                          <a:latin typeface="Comic Sans MS" panose="030F0702030302020204" pitchFamily="66" charset="0"/>
                        </a:rPr>
                        <a:t>Number 0f students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656523154"/>
                  </a:ext>
                </a:extLst>
              </a:tr>
              <a:tr h="558649">
                <a:tc>
                  <a:txBody>
                    <a:bodyPr/>
                    <a:lstStyle/>
                    <a:p>
                      <a:pPr algn="l"/>
                      <a:r>
                        <a:rPr lang="en-US" b="1" dirty="0">
                          <a:latin typeface="Comic Sans MS" panose="030F0702030302020204" pitchFamily="66" charset="0"/>
                        </a:rPr>
                        <a:t>Flamingo Area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b="1" dirty="0">
                          <a:latin typeface="Comic Sans MS" panose="030F0702030302020204" pitchFamily="66" charset="0"/>
                        </a:rPr>
                        <a:t>110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0967913"/>
                  </a:ext>
                </a:extLst>
              </a:tr>
              <a:tr h="558649">
                <a:tc>
                  <a:txBody>
                    <a:bodyPr/>
                    <a:lstStyle/>
                    <a:p>
                      <a:pPr algn="l"/>
                      <a:r>
                        <a:rPr lang="en-US" b="1" dirty="0">
                          <a:latin typeface="Comic Sans MS" panose="030F0702030302020204" pitchFamily="66" charset="0"/>
                        </a:rPr>
                        <a:t>Gorilla Area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b="1" dirty="0">
                          <a:latin typeface="Comic Sans MS" panose="030F0702030302020204" pitchFamily="66" charset="0"/>
                        </a:rPr>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6940136"/>
                  </a:ext>
                </a:extLst>
              </a:tr>
              <a:tr h="558649">
                <a:tc>
                  <a:txBody>
                    <a:bodyPr/>
                    <a:lstStyle/>
                    <a:p>
                      <a:pPr algn="l"/>
                      <a:r>
                        <a:rPr lang="en-US" b="1" dirty="0">
                          <a:latin typeface="Comic Sans MS" panose="030F0702030302020204" pitchFamily="66" charset="0"/>
                        </a:rPr>
                        <a:t>Giraffe Area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b="1" dirty="0">
                          <a:latin typeface="Comic Sans MS" panose="030F0702030302020204" pitchFamily="66" charset="0"/>
                        </a:rPr>
                        <a:t>85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2881288"/>
                  </a:ext>
                </a:extLst>
              </a:tr>
              <a:tr h="558649">
                <a:tc>
                  <a:txBody>
                    <a:bodyPr/>
                    <a:lstStyle/>
                    <a:p>
                      <a:pPr algn="l"/>
                      <a:r>
                        <a:rPr lang="en-US" b="1" dirty="0">
                          <a:latin typeface="Comic Sans MS" panose="030F0702030302020204" pitchFamily="66" charset="0"/>
                        </a:rPr>
                        <a:t>Lion Area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b="1" dirty="0">
                          <a:latin typeface="Comic Sans MS" panose="030F0702030302020204" pitchFamily="66" charset="0"/>
                        </a:rPr>
                        <a:t>130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00788"/>
                  </a:ext>
                </a:extLst>
              </a:tr>
            </a:tbl>
          </a:graphicData>
        </a:graphic>
      </p:graphicFrame>
      <p:pic>
        <p:nvPicPr>
          <p:cNvPr id="7" name="Picture 6">
            <a:extLst>
              <a:ext uri="{FF2B5EF4-FFF2-40B4-BE49-F238E27FC236}">
                <a16:creationId xmlns:a16="http://schemas.microsoft.com/office/drawing/2014/main" id="{A1237E68-3A1D-444B-BFBD-A8BF212CFBA3}"/>
              </a:ext>
            </a:extLst>
          </p:cNvPr>
          <p:cNvPicPr>
            <a:picLocks noChangeAspect="1"/>
          </p:cNvPicPr>
          <p:nvPr/>
        </p:nvPicPr>
        <p:blipFill rotWithShape="1">
          <a:blip r:embed="rId2"/>
          <a:srcRect l="32438" t="20621" r="50000" b="45399"/>
          <a:stretch/>
        </p:blipFill>
        <p:spPr>
          <a:xfrm>
            <a:off x="3616657" y="2049467"/>
            <a:ext cx="2794379" cy="3204921"/>
          </a:xfrm>
          <a:prstGeom prst="rect">
            <a:avLst/>
          </a:prstGeom>
        </p:spPr>
      </p:pic>
    </p:spTree>
    <p:extLst>
      <p:ext uri="{BB962C8B-B14F-4D97-AF65-F5344CB8AC3E}">
        <p14:creationId xmlns:p14="http://schemas.microsoft.com/office/powerpoint/2010/main" val="2765596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3611776360"/>
              </p:ext>
            </p:extLst>
          </p:nvPr>
        </p:nvGraphicFramePr>
        <p:xfrm>
          <a:off x="318334" y="252547"/>
          <a:ext cx="6221331" cy="443923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10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10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The library has  45  lockers made of iron and 35 lockers made of wood. The school theater has 11 lockers made of iron and 12 lockers made of wood. How many lockers are in the library more then the theater.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تحتوي المكتبة على 45 خزانة مصنوعة من الحديد و 35 خزانة مصنوعة من الخشب. يحتوي مسرح المدرسة على 11 خزانة مصنوعة من الحديد و 12 خزانة مصنوعة من الخشب . كم يزيد عدد الخزائن في المكتبة عن عدد الخزائن في المسرح؟</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81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103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57</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graphicFrame>
        <p:nvGraphicFramePr>
          <p:cNvPr id="8" name="Table 6">
            <a:extLst>
              <a:ext uri="{FF2B5EF4-FFF2-40B4-BE49-F238E27FC236}">
                <a16:creationId xmlns:a16="http://schemas.microsoft.com/office/drawing/2014/main" id="{79DE7B71-1FB9-4E73-989D-5A8FEAF5E0EE}"/>
              </a:ext>
            </a:extLst>
          </p:cNvPr>
          <p:cNvGraphicFramePr>
            <a:graphicFrameLocks noGrp="1"/>
          </p:cNvGraphicFramePr>
          <p:nvPr>
            <p:extLst>
              <p:ext uri="{D42A27DB-BD31-4B8C-83A1-F6EECF244321}">
                <p14:modId xmlns:p14="http://schemas.microsoft.com/office/powerpoint/2010/main" val="766414385"/>
              </p:ext>
            </p:extLst>
          </p:nvPr>
        </p:nvGraphicFramePr>
        <p:xfrm>
          <a:off x="318333" y="5168193"/>
          <a:ext cx="6221331" cy="322003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785363">
                  <a:extLst>
                    <a:ext uri="{9D8B030D-6E8A-4147-A177-3AD203B41FA5}">
                      <a16:colId xmlns:a16="http://schemas.microsoft.com/office/drawing/2014/main" val="3261771892"/>
                    </a:ext>
                  </a:extLst>
                </a:gridCol>
                <a:gridCol w="855871">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ar-AE" sz="1600" b="1" dirty="0">
                          <a:latin typeface="Comic Sans MS" panose="030F0702030302020204" pitchFamily="66" charset="0"/>
                        </a:rPr>
                        <a:t>11</a:t>
                      </a:r>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Comic Sans MS" panose="030F0702030302020204" pitchFamily="66" charset="0"/>
                        </a:rPr>
                        <a:t>11</a:t>
                      </a:r>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Choose the division equation that represents the comparison.</a:t>
                      </a:r>
                    </a:p>
                    <a:p>
                      <a:r>
                        <a:rPr lang="en-US" sz="1600" b="1" dirty="0">
                          <a:latin typeface="Comic Sans MS" panose="030F0702030302020204" pitchFamily="66" charset="0"/>
                        </a:rPr>
                        <a:t>36 is 9 times as many as 4.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اختر معادلة القسمة التي تمثل المقارنة </a:t>
                      </a:r>
                    </a:p>
                    <a:p>
                      <a:pPr algn="r"/>
                      <a:r>
                        <a:rPr lang="ar-AE" sz="1600" b="1" dirty="0">
                          <a:latin typeface="Arial" panose="020B0604020202020204" pitchFamily="34" charset="0"/>
                          <a:ea typeface="GE SS Text Light" panose="020A0503020102020204" pitchFamily="18" charset="-78"/>
                          <a:cs typeface="Arial" panose="020B0604020202020204" pitchFamily="34" charset="0"/>
                        </a:rPr>
                        <a:t>36  هي  9  أضعاف  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36 ÷ 9 = 4</a:t>
                      </a:r>
                      <a:r>
                        <a:rPr lang="ar-AE" sz="1600" b="1" dirty="0">
                          <a:latin typeface="Comic Sans MS" panose="030F0702030302020204" pitchFamily="66" charset="0"/>
                        </a:rPr>
                        <a:t> </a:t>
                      </a:r>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36 ÷ 9 = 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36 ÷ 9 = 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36 ÷ 9 = 9</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spTree>
    <p:extLst>
      <p:ext uri="{BB962C8B-B14F-4D97-AF65-F5344CB8AC3E}">
        <p14:creationId xmlns:p14="http://schemas.microsoft.com/office/powerpoint/2010/main" val="1606466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289308272"/>
              </p:ext>
            </p:extLst>
          </p:nvPr>
        </p:nvGraphicFramePr>
        <p:xfrm>
          <a:off x="318334" y="252547"/>
          <a:ext cx="6221331" cy="346387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12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12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Ahmad ran 4 miles.</a:t>
                      </a:r>
                    </a:p>
                    <a:p>
                      <a:r>
                        <a:rPr lang="en-US" sz="1600" b="1" dirty="0">
                          <a:latin typeface="Comic Sans MS" panose="030F0702030302020204" pitchFamily="66" charset="0"/>
                        </a:rPr>
                        <a:t>Hamdan ran 5 miles more than Ahmad. How many miles did Hamdan run?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ركض أحمد مسافة  4  أميال .</a:t>
                      </a:r>
                    </a:p>
                    <a:p>
                      <a:pPr algn="r"/>
                      <a:r>
                        <a:rPr lang="ar-AE" sz="1600" b="1" dirty="0">
                          <a:latin typeface="Arial" panose="020B0604020202020204" pitchFamily="34" charset="0"/>
                          <a:ea typeface="GE SS Text Light" panose="020A0503020102020204" pitchFamily="18" charset="-78"/>
                          <a:cs typeface="Arial" panose="020B0604020202020204" pitchFamily="34" charset="0"/>
                        </a:rPr>
                        <a:t>ركض حمدان  5 أميال أكثر من أحمد.</a:t>
                      </a:r>
                    </a:p>
                    <a:p>
                      <a:pPr algn="r"/>
                      <a:r>
                        <a:rPr lang="ar-AE" sz="1600" b="1" dirty="0">
                          <a:latin typeface="Arial" panose="020B0604020202020204" pitchFamily="34" charset="0"/>
                          <a:ea typeface="GE SS Text Light" panose="020A0503020102020204" pitchFamily="18" charset="-78"/>
                          <a:cs typeface="Arial" panose="020B0604020202020204" pitchFamily="34" charset="0"/>
                        </a:rPr>
                        <a:t>كم ميلا ركض حمدان ؟</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9</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20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graphicFrame>
        <p:nvGraphicFramePr>
          <p:cNvPr id="8" name="Table 6">
            <a:extLst>
              <a:ext uri="{FF2B5EF4-FFF2-40B4-BE49-F238E27FC236}">
                <a16:creationId xmlns:a16="http://schemas.microsoft.com/office/drawing/2014/main" id="{79DE7B71-1FB9-4E73-989D-5A8FEAF5E0EE}"/>
              </a:ext>
            </a:extLst>
          </p:cNvPr>
          <p:cNvGraphicFramePr>
            <a:graphicFrameLocks noGrp="1"/>
          </p:cNvGraphicFramePr>
          <p:nvPr>
            <p:extLst>
              <p:ext uri="{D42A27DB-BD31-4B8C-83A1-F6EECF244321}">
                <p14:modId xmlns:p14="http://schemas.microsoft.com/office/powerpoint/2010/main" val="79348030"/>
              </p:ext>
            </p:extLst>
          </p:nvPr>
        </p:nvGraphicFramePr>
        <p:xfrm>
          <a:off x="318333" y="4400873"/>
          <a:ext cx="6221331" cy="370771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13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13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There are 8 birds on the apple tree. This is  4  times as many birds as on the orange tree. How many birds are on the orange tree?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هناك  8  طيور على شجرة التفاح.</a:t>
                      </a:r>
                    </a:p>
                    <a:p>
                      <a:pPr algn="r"/>
                      <a:r>
                        <a:rPr lang="ar-AE" sz="1600" b="1" dirty="0">
                          <a:latin typeface="Arial" panose="020B0604020202020204" pitchFamily="34" charset="0"/>
                          <a:ea typeface="GE SS Text Light" panose="020A0503020102020204" pitchFamily="18" charset="-78"/>
                          <a:cs typeface="Arial" panose="020B0604020202020204" pitchFamily="34" charset="0"/>
                        </a:rPr>
                        <a:t>هذا يساوي  4 أضعاف عدد الطيور الموجودة على شجرة البرتقال.</a:t>
                      </a:r>
                    </a:p>
                    <a:p>
                      <a:pPr algn="r"/>
                      <a:r>
                        <a:rPr lang="ar-AE" sz="1600" b="1" dirty="0">
                          <a:latin typeface="Arial" panose="020B0604020202020204" pitchFamily="34" charset="0"/>
                          <a:ea typeface="GE SS Text Light" panose="020A0503020102020204" pitchFamily="18" charset="-78"/>
                          <a:cs typeface="Arial" panose="020B0604020202020204" pitchFamily="34" charset="0"/>
                        </a:rPr>
                        <a:t>كم عدد الطيور على شجرة البرتقال؟</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spTree>
    <p:extLst>
      <p:ext uri="{BB962C8B-B14F-4D97-AF65-F5344CB8AC3E}">
        <p14:creationId xmlns:p14="http://schemas.microsoft.com/office/powerpoint/2010/main" val="3031266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3678899312"/>
              </p:ext>
            </p:extLst>
          </p:nvPr>
        </p:nvGraphicFramePr>
        <p:xfrm>
          <a:off x="318334" y="252547"/>
          <a:ext cx="6221331" cy="3910328"/>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14</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14</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What are all factor pairs for 16?</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ما هي جميع أزواج العوامل لـ 16 ؟</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274320">
                <a:tc rowSpan="2">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8</a:t>
                      </a:r>
                      <a:r>
                        <a:rPr lang="ar-AE" sz="1600" b="1" dirty="0">
                          <a:latin typeface="Comic Sans MS" panose="030F0702030302020204" pitchFamily="66" charset="0"/>
                        </a:rPr>
                        <a:t> و</a:t>
                      </a:r>
                      <a:r>
                        <a:rPr lang="en-US" sz="1600" b="1" dirty="0">
                          <a:latin typeface="Comic Sans MS" panose="030F0702030302020204" pitchFamily="66" charset="0"/>
                        </a:rPr>
                        <a:t>2,16</a:t>
                      </a:r>
                      <a:r>
                        <a:rPr lang="ar-AE" sz="1600" b="1" dirty="0">
                          <a:latin typeface="Comic Sans MS" panose="030F0702030302020204" pitchFamily="66" charset="0"/>
                        </a:rPr>
                        <a:t>و</a:t>
                      </a:r>
                      <a:r>
                        <a:rPr lang="en-US" sz="1600" b="1" dirty="0">
                          <a:latin typeface="Comic Sans MS" panose="030F0702030302020204" pitchFamily="66" charset="0"/>
                        </a:rPr>
                        <a:t>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274320">
                <a:tc vMerge="1">
                  <a:txBody>
                    <a:bodyPr/>
                    <a:lstStyle/>
                    <a:p>
                      <a:pPr algn="ctr"/>
                      <a:endParaRPr lang="en-US" sz="1600" b="1" dirty="0">
                        <a:latin typeface="Comic Sans MS" panose="030F0702030302020204" pitchFamily="66" charset="0"/>
                      </a:endParaRPr>
                    </a:p>
                  </a:txBody>
                  <a:tcPr anchor="ctr"/>
                </a:tc>
                <a:tc gridSpan="4">
                  <a:txBody>
                    <a:bodyPr/>
                    <a:lstStyle/>
                    <a:p>
                      <a:pPr algn="l"/>
                      <a:r>
                        <a:rPr lang="en-US" sz="1600" b="1" dirty="0">
                          <a:latin typeface="Comic Sans MS" panose="030F0702030302020204" pitchFamily="66" charset="0"/>
                        </a:rPr>
                        <a:t>2 and 8 , 1 and 16.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02442338"/>
                  </a:ext>
                </a:extLst>
              </a:tr>
              <a:tr h="274320">
                <a:tc rowSpan="2">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4</a:t>
                      </a:r>
                      <a:r>
                        <a:rPr lang="ar-AE" sz="1600" b="1" dirty="0">
                          <a:latin typeface="Comic Sans MS" panose="030F0702030302020204" pitchFamily="66" charset="0"/>
                        </a:rPr>
                        <a:t> و </a:t>
                      </a:r>
                      <a:r>
                        <a:rPr lang="en-US" sz="1600" b="1" dirty="0">
                          <a:latin typeface="Comic Sans MS" panose="030F0702030302020204" pitchFamily="66" charset="0"/>
                        </a:rPr>
                        <a:t>4,16</a:t>
                      </a:r>
                      <a:r>
                        <a:rPr lang="ar-AE" sz="1600" b="1" dirty="0">
                          <a:latin typeface="Comic Sans MS" panose="030F0702030302020204" pitchFamily="66" charset="0"/>
                        </a:rPr>
                        <a:t>  و </a:t>
                      </a:r>
                      <a:r>
                        <a:rPr lang="en-US" sz="1600" b="1" dirty="0">
                          <a:latin typeface="Comic Sans MS" panose="030F0702030302020204" pitchFamily="66" charset="0"/>
                        </a:rPr>
                        <a:t>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274320">
                <a:tc vMerge="1">
                  <a:txBody>
                    <a:bodyPr/>
                    <a:lstStyle/>
                    <a:p>
                      <a:pPr algn="ctr"/>
                      <a:endParaRPr lang="en-US" sz="1600" b="1" dirty="0">
                        <a:latin typeface="Comic Sans MS" panose="030F0702030302020204" pitchFamily="66" charset="0"/>
                      </a:endParaRPr>
                    </a:p>
                  </a:txBody>
                  <a:tcPr anchor="ctr"/>
                </a:tc>
                <a:tc gridSpan="4">
                  <a:txBody>
                    <a:bodyPr/>
                    <a:lstStyle/>
                    <a:p>
                      <a:pPr algn="l"/>
                      <a:r>
                        <a:rPr lang="en-US" sz="1600" b="1" dirty="0">
                          <a:latin typeface="Comic Sans MS" panose="030F0702030302020204" pitchFamily="66" charset="0"/>
                        </a:rPr>
                        <a:t>4 and 4 , 1 and 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4696713"/>
                  </a:ext>
                </a:extLst>
              </a:tr>
              <a:tr h="274320">
                <a:tc rowSpan="2">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4</a:t>
                      </a:r>
                      <a:r>
                        <a:rPr lang="ar-AE" sz="1600" b="1" dirty="0">
                          <a:latin typeface="Comic Sans MS" panose="030F0702030302020204" pitchFamily="66" charset="0"/>
                        </a:rPr>
                        <a:t> و</a:t>
                      </a:r>
                      <a:r>
                        <a:rPr lang="en-US" sz="1600" b="1" dirty="0">
                          <a:latin typeface="Comic Sans MS" panose="030F0702030302020204" pitchFamily="66" charset="0"/>
                        </a:rPr>
                        <a:t>4,8</a:t>
                      </a:r>
                      <a:r>
                        <a:rPr lang="ar-AE" sz="1600" b="1" dirty="0">
                          <a:latin typeface="Comic Sans MS" panose="030F0702030302020204" pitchFamily="66" charset="0"/>
                        </a:rPr>
                        <a:t>  و </a:t>
                      </a:r>
                      <a:r>
                        <a:rPr lang="en-US" sz="1600" b="1" dirty="0">
                          <a:latin typeface="Comic Sans MS" panose="030F0702030302020204" pitchFamily="66" charset="0"/>
                        </a:rPr>
                        <a:t>2,</a:t>
                      </a:r>
                      <a:r>
                        <a:rPr lang="ar-AE" sz="1600" b="1" dirty="0">
                          <a:latin typeface="Comic Sans MS" panose="030F0702030302020204" pitchFamily="66" charset="0"/>
                        </a:rPr>
                        <a:t> </a:t>
                      </a:r>
                      <a:r>
                        <a:rPr lang="en-US" sz="1600" b="1" dirty="0">
                          <a:latin typeface="Comic Sans MS" panose="030F0702030302020204" pitchFamily="66" charset="0"/>
                        </a:rPr>
                        <a:t>16</a:t>
                      </a:r>
                      <a:r>
                        <a:rPr lang="ar-AE" sz="1600" b="1" dirty="0">
                          <a:latin typeface="Comic Sans MS" panose="030F0702030302020204" pitchFamily="66" charset="0"/>
                        </a:rPr>
                        <a:t>  و </a:t>
                      </a:r>
                      <a:r>
                        <a:rPr lang="en-US" sz="1600" b="1" dirty="0">
                          <a:latin typeface="Comic Sans MS" panose="030F0702030302020204" pitchFamily="66" charset="0"/>
                        </a:rPr>
                        <a:t>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274320">
                <a:tc vMerge="1">
                  <a:txBody>
                    <a:bodyPr/>
                    <a:lstStyle/>
                    <a:p>
                      <a:pPr algn="ctr"/>
                      <a:endParaRPr lang="en-US" sz="1600" b="1" dirty="0">
                        <a:latin typeface="Comic Sans MS" panose="030F0702030302020204" pitchFamily="66" charset="0"/>
                      </a:endParaRPr>
                    </a:p>
                  </a:txBody>
                  <a:tcPr anchor="ctr"/>
                </a:tc>
                <a:tc gridSpan="4">
                  <a:txBody>
                    <a:bodyPr/>
                    <a:lstStyle/>
                    <a:p>
                      <a:pPr algn="l"/>
                      <a:r>
                        <a:rPr lang="en-US" sz="1600" b="1" dirty="0">
                          <a:latin typeface="Comic Sans MS" panose="030F0702030302020204" pitchFamily="66" charset="0"/>
                        </a:rPr>
                        <a:t>4 and 4 , 2 and 8 , 1 and 16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59412662"/>
                  </a:ext>
                </a:extLst>
              </a:tr>
              <a:tr h="274320">
                <a:tc rowSpan="2">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4</a:t>
                      </a:r>
                      <a:r>
                        <a:rPr lang="ar-AE" sz="1600" b="1" dirty="0">
                          <a:latin typeface="Comic Sans MS" panose="030F0702030302020204" pitchFamily="66" charset="0"/>
                        </a:rPr>
                        <a:t> و </a:t>
                      </a:r>
                      <a:r>
                        <a:rPr lang="en-US" sz="1600" b="1" dirty="0">
                          <a:latin typeface="Comic Sans MS" panose="030F0702030302020204" pitchFamily="66" charset="0"/>
                        </a:rPr>
                        <a:t>4,8</a:t>
                      </a:r>
                      <a:r>
                        <a:rPr lang="ar-AE" sz="1600" b="1" dirty="0">
                          <a:latin typeface="Comic Sans MS" panose="030F0702030302020204" pitchFamily="66" charset="0"/>
                        </a:rPr>
                        <a:t> و </a:t>
                      </a:r>
                      <a:r>
                        <a:rPr lang="en-US" sz="1600" b="1" dirty="0">
                          <a:latin typeface="Comic Sans MS" panose="030F0702030302020204" pitchFamily="66" charset="0"/>
                        </a:rPr>
                        <a:t>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r h="274320">
                <a:tc vMerge="1">
                  <a:txBody>
                    <a:bodyPr/>
                    <a:lstStyle/>
                    <a:p>
                      <a:pPr algn="ctr"/>
                      <a:endParaRPr lang="en-US" sz="1600" b="1" dirty="0">
                        <a:latin typeface="Comic Sans MS" panose="030F0702030302020204" pitchFamily="66" charset="0"/>
                      </a:endParaRPr>
                    </a:p>
                  </a:txBody>
                  <a:tcPr anchor="ctr"/>
                </a:tc>
                <a:tc gridSpan="4">
                  <a:txBody>
                    <a:bodyPr/>
                    <a:lstStyle/>
                    <a:p>
                      <a:pPr algn="l"/>
                      <a:r>
                        <a:rPr lang="en-US" sz="1600" b="1" dirty="0">
                          <a:latin typeface="Comic Sans MS" panose="030F0702030302020204" pitchFamily="66" charset="0"/>
                        </a:rPr>
                        <a:t>4 and 4 , 2 and 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58778027"/>
                  </a:ext>
                </a:extLst>
              </a:tr>
            </a:tbl>
          </a:graphicData>
        </a:graphic>
      </p:graphicFrame>
      <p:graphicFrame>
        <p:nvGraphicFramePr>
          <p:cNvPr id="8" name="Table 6">
            <a:extLst>
              <a:ext uri="{FF2B5EF4-FFF2-40B4-BE49-F238E27FC236}">
                <a16:creationId xmlns:a16="http://schemas.microsoft.com/office/drawing/2014/main" id="{79DE7B71-1FB9-4E73-989D-5A8FEAF5E0EE}"/>
              </a:ext>
            </a:extLst>
          </p:cNvPr>
          <p:cNvGraphicFramePr>
            <a:graphicFrameLocks noGrp="1"/>
          </p:cNvGraphicFramePr>
          <p:nvPr>
            <p:extLst>
              <p:ext uri="{D42A27DB-BD31-4B8C-83A1-F6EECF244321}">
                <p14:modId xmlns:p14="http://schemas.microsoft.com/office/powerpoint/2010/main" val="4212381485"/>
              </p:ext>
            </p:extLst>
          </p:nvPr>
        </p:nvGraphicFramePr>
        <p:xfrm>
          <a:off x="318334" y="4913212"/>
          <a:ext cx="6221331" cy="3145744"/>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15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15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Which of the following numbers is prime?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أي من الأعداد التالية عدد أولي ؟</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19</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cxnSp>
        <p:nvCxnSpPr>
          <p:cNvPr id="4" name="Straight Connector 3">
            <a:extLst>
              <a:ext uri="{FF2B5EF4-FFF2-40B4-BE49-F238E27FC236}">
                <a16:creationId xmlns:a16="http://schemas.microsoft.com/office/drawing/2014/main" id="{3D44F784-E840-42C4-A179-9267AC35A222}"/>
              </a:ext>
            </a:extLst>
          </p:cNvPr>
          <p:cNvCxnSpPr/>
          <p:nvPr/>
        </p:nvCxnSpPr>
        <p:spPr>
          <a:xfrm>
            <a:off x="318334" y="2141621"/>
            <a:ext cx="622133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7355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3912498297"/>
              </p:ext>
            </p:extLst>
          </p:nvPr>
        </p:nvGraphicFramePr>
        <p:xfrm>
          <a:off x="318334" y="252547"/>
          <a:ext cx="6221331" cy="3145744"/>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16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16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Which of the following numbers is multiple of 9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أي الأعداد التالية من مضاعفات ال 9 ؟</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28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24</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25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27</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graphicFrame>
        <p:nvGraphicFramePr>
          <p:cNvPr id="8" name="Table 6">
            <a:extLst>
              <a:ext uri="{FF2B5EF4-FFF2-40B4-BE49-F238E27FC236}">
                <a16:creationId xmlns:a16="http://schemas.microsoft.com/office/drawing/2014/main" id="{79DE7B71-1FB9-4E73-989D-5A8FEAF5E0EE}"/>
              </a:ext>
            </a:extLst>
          </p:cNvPr>
          <p:cNvGraphicFramePr>
            <a:graphicFrameLocks noGrp="1"/>
          </p:cNvGraphicFramePr>
          <p:nvPr>
            <p:extLst>
              <p:ext uri="{D42A27DB-BD31-4B8C-83A1-F6EECF244321}">
                <p14:modId xmlns:p14="http://schemas.microsoft.com/office/powerpoint/2010/main" val="3652220754"/>
              </p:ext>
            </p:extLst>
          </p:nvPr>
        </p:nvGraphicFramePr>
        <p:xfrm>
          <a:off x="318333" y="3790265"/>
          <a:ext cx="6221331" cy="501835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17</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17</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The triangles below follow a pattern. Use the features of the pattern to determine the color of the thirteenth triangle? </a:t>
                      </a:r>
                      <a:endParaRPr lang="ar-AE" sz="1600" b="1" dirty="0">
                        <a:latin typeface="Comic Sans MS" panose="030F0702030302020204" pitchFamily="66"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المثلثات أدناه تتبع نمطا معينا.</a:t>
                      </a:r>
                    </a:p>
                    <a:p>
                      <a:pPr algn="r"/>
                      <a:r>
                        <a:rPr lang="ar-AE" sz="1600" b="1" dirty="0">
                          <a:latin typeface="Arial" panose="020B0604020202020204" pitchFamily="34" charset="0"/>
                          <a:ea typeface="GE SS Text Light" panose="020A0503020102020204" pitchFamily="18" charset="-78"/>
                          <a:cs typeface="Arial" panose="020B0604020202020204" pitchFamily="34" charset="0"/>
                        </a:rPr>
                        <a:t>استخدم ميزات النمط لتحديد لون المثلث الثالث عشر ؟</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748674">
                <a:tc gridSpan="5">
                  <a:txBody>
                    <a:bodyPr/>
                    <a:lstStyle/>
                    <a:p>
                      <a:endParaRPr lang="ar-AE" sz="1600" b="1" dirty="0">
                        <a:latin typeface="Comic Sans MS" panose="030F0702030302020204" pitchFamily="66" charset="0"/>
                      </a:endParaRPr>
                    </a:p>
                    <a:p>
                      <a:endParaRPr lang="ar-AE" sz="1600" b="1" dirty="0">
                        <a:latin typeface="Comic Sans MS" panose="030F0702030302020204" pitchFamily="66" charset="0"/>
                      </a:endParaRPr>
                    </a:p>
                    <a:p>
                      <a:endParaRPr lang="ar-AE" sz="1600" b="1" dirty="0">
                        <a:latin typeface="Comic Sans MS" panose="030F0702030302020204" pitchFamily="66" charset="0"/>
                      </a:endParaRPr>
                    </a:p>
                    <a:p>
                      <a:endParaRPr lang="ar-AE" sz="1600" b="1" dirty="0">
                        <a:latin typeface="Comic Sans MS" panose="030F0702030302020204" pitchFamily="66" charset="0"/>
                      </a:endParaRPr>
                    </a:p>
                    <a:p>
                      <a:endParaRPr lang="ar-AE" sz="1600" b="1" dirty="0">
                        <a:latin typeface="Comic Sans MS" panose="030F0702030302020204" pitchFamily="66"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algn="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tc>
                <a:tc hMerge="1">
                  <a:txBody>
                    <a:bodyPr/>
                    <a:lstStyle/>
                    <a:p>
                      <a:endParaRPr lang="en-US"/>
                    </a:p>
                  </a:txBody>
                  <a:tcPr/>
                </a:tc>
                <a:extLst>
                  <a:ext uri="{0D108BD9-81ED-4DB2-BD59-A6C34878D82A}">
                    <a16:rowId xmlns:a16="http://schemas.microsoft.com/office/drawing/2014/main" val="3651971138"/>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Blue   </a:t>
                      </a:r>
                      <a:r>
                        <a:rPr lang="ar-AE" sz="1600" b="1" dirty="0">
                          <a:latin typeface="Comic Sans MS" panose="030F0702030302020204" pitchFamily="66" charset="0"/>
                        </a:rPr>
                        <a:t>أزرق</a:t>
                      </a:r>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Yellow   </a:t>
                      </a:r>
                      <a:r>
                        <a:rPr lang="ar-AE" sz="1600" b="1" dirty="0">
                          <a:latin typeface="Comic Sans MS" panose="030F0702030302020204" pitchFamily="66" charset="0"/>
                        </a:rPr>
                        <a:t>أصفر</a:t>
                      </a:r>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Green    </a:t>
                      </a:r>
                      <a:r>
                        <a:rPr lang="ar-AE" sz="1600" b="1" dirty="0">
                          <a:latin typeface="Comic Sans MS" panose="030F0702030302020204" pitchFamily="66" charset="0"/>
                        </a:rPr>
                        <a:t>أخضر</a:t>
                      </a:r>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Brown    </a:t>
                      </a:r>
                      <a:r>
                        <a:rPr lang="ar-AE" sz="1600" b="1" dirty="0">
                          <a:latin typeface="Comic Sans MS" panose="030F0702030302020204" pitchFamily="66" charset="0"/>
                        </a:rPr>
                        <a:t>بني</a:t>
                      </a:r>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sp>
        <p:nvSpPr>
          <p:cNvPr id="2" name="Isosceles Triangle 1">
            <a:extLst>
              <a:ext uri="{FF2B5EF4-FFF2-40B4-BE49-F238E27FC236}">
                <a16:creationId xmlns:a16="http://schemas.microsoft.com/office/drawing/2014/main" id="{A9554E6A-7694-4FCB-8300-1933F1D82534}"/>
              </a:ext>
            </a:extLst>
          </p:cNvPr>
          <p:cNvSpPr/>
          <p:nvPr/>
        </p:nvSpPr>
        <p:spPr>
          <a:xfrm>
            <a:off x="1230686" y="5807465"/>
            <a:ext cx="259182" cy="558837"/>
          </a:xfrm>
          <a:prstGeom prst="triangle">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a:extLst>
              <a:ext uri="{FF2B5EF4-FFF2-40B4-BE49-F238E27FC236}">
                <a16:creationId xmlns:a16="http://schemas.microsoft.com/office/drawing/2014/main" id="{203A9DA8-4BFF-4AE9-8D8C-76B689B15861}"/>
              </a:ext>
            </a:extLst>
          </p:cNvPr>
          <p:cNvSpPr/>
          <p:nvPr/>
        </p:nvSpPr>
        <p:spPr>
          <a:xfrm>
            <a:off x="1707939" y="5807464"/>
            <a:ext cx="259182" cy="558837"/>
          </a:xfrm>
          <a:prstGeom prst="triangle">
            <a:avLst/>
          </a:prstGeom>
          <a:solidFill>
            <a:schemeClr val="accent4">
              <a:lumMod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a:extLst>
              <a:ext uri="{FF2B5EF4-FFF2-40B4-BE49-F238E27FC236}">
                <a16:creationId xmlns:a16="http://schemas.microsoft.com/office/drawing/2014/main" id="{B9D2A127-359C-4113-89BF-898164C21BFD}"/>
              </a:ext>
            </a:extLst>
          </p:cNvPr>
          <p:cNvSpPr/>
          <p:nvPr/>
        </p:nvSpPr>
        <p:spPr>
          <a:xfrm>
            <a:off x="2146341" y="5807463"/>
            <a:ext cx="259182" cy="558837"/>
          </a:xfrm>
          <a:prstGeom prst="triangle">
            <a:avLst/>
          </a:prstGeom>
          <a:solidFill>
            <a:srgbClr val="00B05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0CDA010D-327D-4F8D-9728-2DFD1298FB07}"/>
              </a:ext>
            </a:extLst>
          </p:cNvPr>
          <p:cNvSpPr/>
          <p:nvPr/>
        </p:nvSpPr>
        <p:spPr>
          <a:xfrm>
            <a:off x="2574214" y="5807462"/>
            <a:ext cx="259182" cy="558837"/>
          </a:xfrm>
          <a:prstGeom prst="triangle">
            <a:avLst/>
          </a:prstGeom>
          <a:solidFill>
            <a:srgbClr val="FFFF0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86FF4EBA-B69C-40FE-8ECF-5F5A2FEE91E0}"/>
              </a:ext>
            </a:extLst>
          </p:cNvPr>
          <p:cNvSpPr/>
          <p:nvPr/>
        </p:nvSpPr>
        <p:spPr>
          <a:xfrm>
            <a:off x="3005851" y="5807465"/>
            <a:ext cx="259182" cy="558837"/>
          </a:xfrm>
          <a:prstGeom prst="triangle">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a:extLst>
              <a:ext uri="{FF2B5EF4-FFF2-40B4-BE49-F238E27FC236}">
                <a16:creationId xmlns:a16="http://schemas.microsoft.com/office/drawing/2014/main" id="{D5FB993E-64FF-4D1F-B045-3E00472B1411}"/>
              </a:ext>
            </a:extLst>
          </p:cNvPr>
          <p:cNvSpPr/>
          <p:nvPr/>
        </p:nvSpPr>
        <p:spPr>
          <a:xfrm>
            <a:off x="3483104" y="5807464"/>
            <a:ext cx="259182" cy="558837"/>
          </a:xfrm>
          <a:prstGeom prst="triangle">
            <a:avLst/>
          </a:prstGeom>
          <a:solidFill>
            <a:schemeClr val="accent4">
              <a:lumMod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FB0CD83E-1F22-4E8A-9304-B86CA0CD2BAD}"/>
              </a:ext>
            </a:extLst>
          </p:cNvPr>
          <p:cNvSpPr/>
          <p:nvPr/>
        </p:nvSpPr>
        <p:spPr>
          <a:xfrm>
            <a:off x="3921506" y="5807463"/>
            <a:ext cx="259182" cy="558837"/>
          </a:xfrm>
          <a:prstGeom prst="triangle">
            <a:avLst/>
          </a:prstGeom>
          <a:solidFill>
            <a:srgbClr val="00B05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289C8751-F014-488E-9387-7C6A83BA457B}"/>
              </a:ext>
            </a:extLst>
          </p:cNvPr>
          <p:cNvSpPr/>
          <p:nvPr/>
        </p:nvSpPr>
        <p:spPr>
          <a:xfrm>
            <a:off x="4349379" y="5807462"/>
            <a:ext cx="259182" cy="558837"/>
          </a:xfrm>
          <a:prstGeom prst="triangle">
            <a:avLst/>
          </a:prstGeom>
          <a:solidFill>
            <a:srgbClr val="FFFF0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ACB9572-1106-4004-AA0D-2E5614416BFF}"/>
              </a:ext>
            </a:extLst>
          </p:cNvPr>
          <p:cNvSpPr/>
          <p:nvPr/>
        </p:nvSpPr>
        <p:spPr>
          <a:xfrm>
            <a:off x="1175584" y="6366299"/>
            <a:ext cx="322524" cy="461665"/>
          </a:xfrm>
          <a:prstGeom prst="rect">
            <a:avLst/>
          </a:prstGeom>
          <a:noFill/>
        </p:spPr>
        <p:txBody>
          <a:bodyPr wrap="none" lIns="91440" tIns="45720" rIns="91440" bIns="45720">
            <a:spAutoFit/>
          </a:bodyPr>
          <a:lstStyle/>
          <a:p>
            <a:pPr algn="ctr"/>
            <a:r>
              <a:rPr lang="en-US" sz="2400" b="0" cap="none" spc="0" dirty="0">
                <a:ln w="0"/>
                <a:solidFill>
                  <a:schemeClr val="tx1">
                    <a:lumMod val="95000"/>
                    <a:lumOff val="5000"/>
                  </a:schemeClr>
                </a:solidFill>
                <a:effectLst>
                  <a:outerShdw blurRad="38100" dist="19050" dir="2700000" algn="tl" rotWithShape="0">
                    <a:schemeClr val="dk1">
                      <a:alpha val="40000"/>
                    </a:schemeClr>
                  </a:outerShdw>
                </a:effectLst>
                <a:latin typeface="Comic Sans MS" panose="030F0702030302020204" pitchFamily="66" charset="0"/>
              </a:rPr>
              <a:t>1</a:t>
            </a:r>
          </a:p>
        </p:txBody>
      </p:sp>
      <p:sp>
        <p:nvSpPr>
          <p:cNvPr id="14" name="Rectangle 13">
            <a:extLst>
              <a:ext uri="{FF2B5EF4-FFF2-40B4-BE49-F238E27FC236}">
                <a16:creationId xmlns:a16="http://schemas.microsoft.com/office/drawing/2014/main" id="{DD2BF42A-7529-4127-8821-0ED779A4CBBC}"/>
              </a:ext>
            </a:extLst>
          </p:cNvPr>
          <p:cNvSpPr/>
          <p:nvPr/>
        </p:nvSpPr>
        <p:spPr>
          <a:xfrm>
            <a:off x="1676440" y="6366298"/>
            <a:ext cx="372218" cy="461665"/>
          </a:xfrm>
          <a:prstGeom prst="rect">
            <a:avLst/>
          </a:prstGeom>
          <a:noFill/>
        </p:spPr>
        <p:txBody>
          <a:bodyPr wrap="none" lIns="91440" tIns="45720" rIns="91440" bIns="45720">
            <a:spAutoFit/>
          </a:bodyPr>
          <a:lstStyle/>
          <a:p>
            <a:pPr algn="ctr"/>
            <a:r>
              <a:rPr lang="en-US" sz="2400" b="0" cap="none" spc="0" dirty="0">
                <a:ln w="0"/>
                <a:solidFill>
                  <a:schemeClr val="tx1">
                    <a:lumMod val="95000"/>
                    <a:lumOff val="5000"/>
                  </a:schemeClr>
                </a:solidFill>
                <a:effectLst>
                  <a:outerShdw blurRad="38100" dist="19050" dir="2700000" algn="tl" rotWithShape="0">
                    <a:schemeClr val="dk1">
                      <a:alpha val="40000"/>
                    </a:schemeClr>
                  </a:outerShdw>
                </a:effectLst>
                <a:latin typeface="Comic Sans MS" panose="030F0702030302020204" pitchFamily="66" charset="0"/>
              </a:rPr>
              <a:t>2</a:t>
            </a:r>
          </a:p>
        </p:txBody>
      </p:sp>
      <p:sp>
        <p:nvSpPr>
          <p:cNvPr id="15" name="Rectangle 14">
            <a:extLst>
              <a:ext uri="{FF2B5EF4-FFF2-40B4-BE49-F238E27FC236}">
                <a16:creationId xmlns:a16="http://schemas.microsoft.com/office/drawing/2014/main" id="{1990DCE6-B300-41DE-98E2-1F27F568541E}"/>
              </a:ext>
            </a:extLst>
          </p:cNvPr>
          <p:cNvSpPr/>
          <p:nvPr/>
        </p:nvSpPr>
        <p:spPr>
          <a:xfrm>
            <a:off x="2107930" y="6366298"/>
            <a:ext cx="372218" cy="461665"/>
          </a:xfrm>
          <a:prstGeom prst="rect">
            <a:avLst/>
          </a:prstGeom>
          <a:noFill/>
        </p:spPr>
        <p:txBody>
          <a:bodyPr wrap="none" lIns="91440" tIns="45720" rIns="91440" bIns="45720">
            <a:spAutoFit/>
          </a:bodyPr>
          <a:lstStyle/>
          <a:p>
            <a:pPr algn="ctr"/>
            <a:r>
              <a:rPr lang="en-US" sz="2400" b="0" cap="none" spc="0" dirty="0">
                <a:ln w="0"/>
                <a:solidFill>
                  <a:schemeClr val="tx1">
                    <a:lumMod val="95000"/>
                    <a:lumOff val="5000"/>
                  </a:schemeClr>
                </a:solidFill>
                <a:effectLst>
                  <a:outerShdw blurRad="38100" dist="19050" dir="2700000" algn="tl" rotWithShape="0">
                    <a:schemeClr val="dk1">
                      <a:alpha val="40000"/>
                    </a:schemeClr>
                  </a:outerShdw>
                </a:effectLst>
                <a:latin typeface="Comic Sans MS" panose="030F0702030302020204" pitchFamily="66" charset="0"/>
              </a:rPr>
              <a:t>3</a:t>
            </a:r>
          </a:p>
        </p:txBody>
      </p:sp>
      <p:sp>
        <p:nvSpPr>
          <p:cNvPr id="16" name="Rectangle 15">
            <a:extLst>
              <a:ext uri="{FF2B5EF4-FFF2-40B4-BE49-F238E27FC236}">
                <a16:creationId xmlns:a16="http://schemas.microsoft.com/office/drawing/2014/main" id="{FA901BFE-7E68-43C1-A488-BB804C2C8E80}"/>
              </a:ext>
            </a:extLst>
          </p:cNvPr>
          <p:cNvSpPr/>
          <p:nvPr/>
        </p:nvSpPr>
        <p:spPr>
          <a:xfrm>
            <a:off x="2503793" y="6366298"/>
            <a:ext cx="372218" cy="461665"/>
          </a:xfrm>
          <a:prstGeom prst="rect">
            <a:avLst/>
          </a:prstGeom>
          <a:noFill/>
        </p:spPr>
        <p:txBody>
          <a:bodyPr wrap="none" lIns="91440" tIns="45720" rIns="91440" bIns="45720">
            <a:spAutoFit/>
          </a:bodyPr>
          <a:lstStyle/>
          <a:p>
            <a:pPr algn="ctr"/>
            <a:r>
              <a:rPr lang="en-US" sz="2400" b="0" cap="none" spc="0" dirty="0">
                <a:ln w="0"/>
                <a:solidFill>
                  <a:schemeClr val="tx1">
                    <a:lumMod val="95000"/>
                    <a:lumOff val="5000"/>
                  </a:schemeClr>
                </a:solidFill>
                <a:effectLst>
                  <a:outerShdw blurRad="38100" dist="19050" dir="2700000" algn="tl" rotWithShape="0">
                    <a:schemeClr val="dk1">
                      <a:alpha val="40000"/>
                    </a:schemeClr>
                  </a:outerShdw>
                </a:effectLst>
                <a:latin typeface="Comic Sans MS" panose="030F0702030302020204" pitchFamily="66" charset="0"/>
              </a:rPr>
              <a:t>4</a:t>
            </a:r>
          </a:p>
        </p:txBody>
      </p:sp>
      <p:sp>
        <p:nvSpPr>
          <p:cNvPr id="17" name="Rectangle 16">
            <a:extLst>
              <a:ext uri="{FF2B5EF4-FFF2-40B4-BE49-F238E27FC236}">
                <a16:creationId xmlns:a16="http://schemas.microsoft.com/office/drawing/2014/main" id="{47971402-6608-443B-85E4-14ECCF5F6F44}"/>
              </a:ext>
            </a:extLst>
          </p:cNvPr>
          <p:cNvSpPr/>
          <p:nvPr/>
        </p:nvSpPr>
        <p:spPr>
          <a:xfrm>
            <a:off x="2950512" y="6366297"/>
            <a:ext cx="372218" cy="461665"/>
          </a:xfrm>
          <a:prstGeom prst="rect">
            <a:avLst/>
          </a:prstGeom>
          <a:noFill/>
        </p:spPr>
        <p:txBody>
          <a:bodyPr wrap="none" lIns="91440" tIns="45720" rIns="91440" bIns="45720">
            <a:spAutoFit/>
          </a:bodyPr>
          <a:lstStyle/>
          <a:p>
            <a:pPr algn="ctr"/>
            <a:r>
              <a:rPr lang="en-US" sz="2400" b="0" cap="none" spc="0" dirty="0">
                <a:ln w="0"/>
                <a:solidFill>
                  <a:schemeClr val="tx1">
                    <a:lumMod val="95000"/>
                    <a:lumOff val="5000"/>
                  </a:schemeClr>
                </a:solidFill>
                <a:effectLst>
                  <a:outerShdw blurRad="38100" dist="19050" dir="2700000" algn="tl" rotWithShape="0">
                    <a:schemeClr val="dk1">
                      <a:alpha val="40000"/>
                    </a:schemeClr>
                  </a:outerShdw>
                </a:effectLst>
                <a:latin typeface="Comic Sans MS" panose="030F0702030302020204" pitchFamily="66" charset="0"/>
              </a:rPr>
              <a:t>5</a:t>
            </a:r>
          </a:p>
        </p:txBody>
      </p:sp>
      <p:sp>
        <p:nvSpPr>
          <p:cNvPr id="18" name="Rectangle 17">
            <a:extLst>
              <a:ext uri="{FF2B5EF4-FFF2-40B4-BE49-F238E27FC236}">
                <a16:creationId xmlns:a16="http://schemas.microsoft.com/office/drawing/2014/main" id="{5715C8C6-20D4-47D5-A1BF-0B160FEFDF56}"/>
              </a:ext>
            </a:extLst>
          </p:cNvPr>
          <p:cNvSpPr/>
          <p:nvPr/>
        </p:nvSpPr>
        <p:spPr>
          <a:xfrm>
            <a:off x="3415642" y="6355992"/>
            <a:ext cx="372218" cy="461665"/>
          </a:xfrm>
          <a:prstGeom prst="rect">
            <a:avLst/>
          </a:prstGeom>
          <a:noFill/>
        </p:spPr>
        <p:txBody>
          <a:bodyPr wrap="none" lIns="91440" tIns="45720" rIns="91440" bIns="45720">
            <a:spAutoFit/>
          </a:bodyPr>
          <a:lstStyle/>
          <a:p>
            <a:pPr algn="ctr"/>
            <a:r>
              <a:rPr lang="en-US" sz="2400" b="0" cap="none" spc="0" dirty="0">
                <a:ln w="0"/>
                <a:solidFill>
                  <a:schemeClr val="tx1">
                    <a:lumMod val="95000"/>
                    <a:lumOff val="5000"/>
                  </a:schemeClr>
                </a:solidFill>
                <a:effectLst>
                  <a:outerShdw blurRad="38100" dist="19050" dir="2700000" algn="tl" rotWithShape="0">
                    <a:schemeClr val="dk1">
                      <a:alpha val="40000"/>
                    </a:schemeClr>
                  </a:outerShdw>
                </a:effectLst>
                <a:latin typeface="Comic Sans MS" panose="030F0702030302020204" pitchFamily="66" charset="0"/>
              </a:rPr>
              <a:t>6</a:t>
            </a:r>
          </a:p>
        </p:txBody>
      </p:sp>
      <p:sp>
        <p:nvSpPr>
          <p:cNvPr id="19" name="Rectangle 18">
            <a:extLst>
              <a:ext uri="{FF2B5EF4-FFF2-40B4-BE49-F238E27FC236}">
                <a16:creationId xmlns:a16="http://schemas.microsoft.com/office/drawing/2014/main" id="{2A843870-868E-4D84-B656-AEEF0E2C4352}"/>
              </a:ext>
            </a:extLst>
          </p:cNvPr>
          <p:cNvSpPr/>
          <p:nvPr/>
        </p:nvSpPr>
        <p:spPr>
          <a:xfrm>
            <a:off x="3854988" y="6366296"/>
            <a:ext cx="372218" cy="461665"/>
          </a:xfrm>
          <a:prstGeom prst="rect">
            <a:avLst/>
          </a:prstGeom>
          <a:noFill/>
        </p:spPr>
        <p:txBody>
          <a:bodyPr wrap="none" lIns="91440" tIns="45720" rIns="91440" bIns="45720">
            <a:spAutoFit/>
          </a:bodyPr>
          <a:lstStyle/>
          <a:p>
            <a:pPr algn="ctr"/>
            <a:r>
              <a:rPr lang="en-US" sz="2400" b="0" cap="none" spc="0" dirty="0">
                <a:ln w="0"/>
                <a:solidFill>
                  <a:schemeClr val="tx1">
                    <a:lumMod val="95000"/>
                    <a:lumOff val="5000"/>
                  </a:schemeClr>
                </a:solidFill>
                <a:effectLst>
                  <a:outerShdw blurRad="38100" dist="19050" dir="2700000" algn="tl" rotWithShape="0">
                    <a:schemeClr val="dk1">
                      <a:alpha val="40000"/>
                    </a:schemeClr>
                  </a:outerShdw>
                </a:effectLst>
                <a:latin typeface="Comic Sans MS" panose="030F0702030302020204" pitchFamily="66" charset="0"/>
              </a:rPr>
              <a:t>7</a:t>
            </a:r>
          </a:p>
        </p:txBody>
      </p:sp>
      <p:sp>
        <p:nvSpPr>
          <p:cNvPr id="20" name="Rectangle 19">
            <a:extLst>
              <a:ext uri="{FF2B5EF4-FFF2-40B4-BE49-F238E27FC236}">
                <a16:creationId xmlns:a16="http://schemas.microsoft.com/office/drawing/2014/main" id="{811D6301-6B40-4A56-853B-E8527B77E66E}"/>
              </a:ext>
            </a:extLst>
          </p:cNvPr>
          <p:cNvSpPr/>
          <p:nvPr/>
        </p:nvSpPr>
        <p:spPr>
          <a:xfrm>
            <a:off x="4312183" y="6366295"/>
            <a:ext cx="372218" cy="461665"/>
          </a:xfrm>
          <a:prstGeom prst="rect">
            <a:avLst/>
          </a:prstGeom>
          <a:noFill/>
        </p:spPr>
        <p:txBody>
          <a:bodyPr wrap="none" lIns="91440" tIns="45720" rIns="91440" bIns="45720">
            <a:spAutoFit/>
          </a:bodyPr>
          <a:lstStyle/>
          <a:p>
            <a:pPr algn="ctr"/>
            <a:r>
              <a:rPr lang="en-US" sz="2400" b="0" cap="none" spc="0" dirty="0">
                <a:ln w="0"/>
                <a:solidFill>
                  <a:schemeClr val="tx1">
                    <a:lumMod val="95000"/>
                    <a:lumOff val="5000"/>
                  </a:schemeClr>
                </a:solidFill>
                <a:effectLst>
                  <a:outerShdw blurRad="38100" dist="19050" dir="2700000" algn="tl" rotWithShape="0">
                    <a:schemeClr val="dk1">
                      <a:alpha val="40000"/>
                    </a:schemeClr>
                  </a:outerShdw>
                </a:effectLst>
                <a:latin typeface="Comic Sans MS" panose="030F0702030302020204" pitchFamily="66" charset="0"/>
              </a:rPr>
              <a:t>8</a:t>
            </a:r>
          </a:p>
        </p:txBody>
      </p:sp>
    </p:spTree>
    <p:extLst>
      <p:ext uri="{BB962C8B-B14F-4D97-AF65-F5344CB8AC3E}">
        <p14:creationId xmlns:p14="http://schemas.microsoft.com/office/powerpoint/2010/main" val="2860363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215457378"/>
              </p:ext>
            </p:extLst>
          </p:nvPr>
        </p:nvGraphicFramePr>
        <p:xfrm>
          <a:off x="318334" y="252547"/>
          <a:ext cx="6221331" cy="7176748"/>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18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18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Ali had  4  picture frames to arrange in rows on his wall.</a:t>
                      </a:r>
                    </a:p>
                    <a:p>
                      <a:r>
                        <a:rPr lang="en-US" sz="1600" b="1" dirty="0">
                          <a:latin typeface="Comic Sans MS" panose="030F0702030302020204" pitchFamily="66" charset="0"/>
                        </a:rPr>
                        <a:t>He wants to put the same number of picture frames in each row.</a:t>
                      </a:r>
                    </a:p>
                    <a:p>
                      <a:r>
                        <a:rPr lang="en-US" sz="1600" b="1" dirty="0">
                          <a:latin typeface="Comic Sans MS" panose="030F0702030302020204" pitchFamily="66" charset="0"/>
                        </a:rPr>
                        <a:t>Which of the following is not a correct way to arrange them?</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لدى علي  4 إطارات للصور يريد ترتيبها في صفوف على حائطه.</a:t>
                      </a:r>
                    </a:p>
                    <a:p>
                      <a:pPr algn="r"/>
                      <a:r>
                        <a:rPr lang="ar-AE" sz="1600" b="1" dirty="0">
                          <a:latin typeface="Arial" panose="020B0604020202020204" pitchFamily="34" charset="0"/>
                          <a:ea typeface="GE SS Text Light" panose="020A0503020102020204" pitchFamily="18" charset="-78"/>
                          <a:cs typeface="Arial" panose="020B0604020202020204" pitchFamily="34" charset="0"/>
                        </a:rPr>
                        <a:t>يريد وضع نفس عدد إطارات الصور في كل صف.</a:t>
                      </a:r>
                    </a:p>
                    <a:p>
                      <a:pPr algn="r"/>
                      <a:r>
                        <a:rPr lang="ar-AE" sz="1600" b="1" dirty="0">
                          <a:latin typeface="Arial" panose="020B0604020202020204" pitchFamily="34" charset="0"/>
                          <a:ea typeface="GE SS Text Light" panose="020A0503020102020204" pitchFamily="18" charset="-78"/>
                          <a:cs typeface="Arial" panose="020B0604020202020204" pitchFamily="34" charset="0"/>
                        </a:rPr>
                        <a:t>أي مما يلي لا يمثل طريقة صحيحة لترتيبها؟</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p>
                      <a:pPr algn="l"/>
                      <a:endParaRPr lang="en-US" sz="1600" b="1" dirty="0">
                        <a:latin typeface="Comic Sans MS" panose="030F0702030302020204" pitchFamily="66"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sp>
        <p:nvSpPr>
          <p:cNvPr id="2" name="Rectangle 1">
            <a:extLst>
              <a:ext uri="{FF2B5EF4-FFF2-40B4-BE49-F238E27FC236}">
                <a16:creationId xmlns:a16="http://schemas.microsoft.com/office/drawing/2014/main" id="{04CC620F-D5C2-4B44-9219-52DA269B253A}"/>
              </a:ext>
            </a:extLst>
          </p:cNvPr>
          <p:cNvSpPr/>
          <p:nvPr/>
        </p:nvSpPr>
        <p:spPr>
          <a:xfrm>
            <a:off x="878305" y="2634916"/>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94E82E-39BB-48E9-8B31-546A947C0C60}"/>
              </a:ext>
            </a:extLst>
          </p:cNvPr>
          <p:cNvSpPr/>
          <p:nvPr/>
        </p:nvSpPr>
        <p:spPr>
          <a:xfrm>
            <a:off x="1740319" y="2634916"/>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5749256-026B-4DE7-BBB0-33280B5B9146}"/>
              </a:ext>
            </a:extLst>
          </p:cNvPr>
          <p:cNvSpPr/>
          <p:nvPr/>
        </p:nvSpPr>
        <p:spPr>
          <a:xfrm>
            <a:off x="2596815" y="2634916"/>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7CB0EA6-C562-41CD-92FA-1894CEF7B2EE}"/>
              </a:ext>
            </a:extLst>
          </p:cNvPr>
          <p:cNvSpPr/>
          <p:nvPr/>
        </p:nvSpPr>
        <p:spPr>
          <a:xfrm>
            <a:off x="3428999" y="2634916"/>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FC96B68-C156-4327-83A6-8F95A7B13F9A}"/>
              </a:ext>
            </a:extLst>
          </p:cNvPr>
          <p:cNvSpPr/>
          <p:nvPr/>
        </p:nvSpPr>
        <p:spPr>
          <a:xfrm>
            <a:off x="879058" y="3148263"/>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F09546-35A7-4165-B002-62304E600BD7}"/>
              </a:ext>
            </a:extLst>
          </p:cNvPr>
          <p:cNvSpPr/>
          <p:nvPr/>
        </p:nvSpPr>
        <p:spPr>
          <a:xfrm>
            <a:off x="878304" y="3604513"/>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4F26738-E93C-4A03-948F-199FA9863A83}"/>
              </a:ext>
            </a:extLst>
          </p:cNvPr>
          <p:cNvSpPr/>
          <p:nvPr/>
        </p:nvSpPr>
        <p:spPr>
          <a:xfrm>
            <a:off x="1740319" y="3148263"/>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B3DF9E2-5142-45D7-AE00-8257E030DD9A}"/>
              </a:ext>
            </a:extLst>
          </p:cNvPr>
          <p:cNvSpPr/>
          <p:nvPr/>
        </p:nvSpPr>
        <p:spPr>
          <a:xfrm>
            <a:off x="1740319" y="3589420"/>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58E2225-E5C6-4D75-A4CD-B4F4560F6372}"/>
              </a:ext>
            </a:extLst>
          </p:cNvPr>
          <p:cNvSpPr/>
          <p:nvPr/>
        </p:nvSpPr>
        <p:spPr>
          <a:xfrm>
            <a:off x="879058" y="4247123"/>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C0B2960-E616-4645-9BC7-C11D335E720E}"/>
              </a:ext>
            </a:extLst>
          </p:cNvPr>
          <p:cNvSpPr/>
          <p:nvPr/>
        </p:nvSpPr>
        <p:spPr>
          <a:xfrm>
            <a:off x="878304" y="4703373"/>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A9AEAC8-2582-405B-988A-90C24C79413E}"/>
              </a:ext>
            </a:extLst>
          </p:cNvPr>
          <p:cNvSpPr/>
          <p:nvPr/>
        </p:nvSpPr>
        <p:spPr>
          <a:xfrm>
            <a:off x="1740319" y="4247123"/>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60ACFA0-C2E0-4892-B59B-BC88450209E7}"/>
              </a:ext>
            </a:extLst>
          </p:cNvPr>
          <p:cNvSpPr/>
          <p:nvPr/>
        </p:nvSpPr>
        <p:spPr>
          <a:xfrm>
            <a:off x="2616994" y="4247123"/>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C2DD141-3D2D-4CA9-B0D9-92365A47130D}"/>
              </a:ext>
            </a:extLst>
          </p:cNvPr>
          <p:cNvSpPr/>
          <p:nvPr/>
        </p:nvSpPr>
        <p:spPr>
          <a:xfrm>
            <a:off x="886076" y="5341022"/>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951FF77-1496-4EAA-828B-ECC91F6479FD}"/>
              </a:ext>
            </a:extLst>
          </p:cNvPr>
          <p:cNvSpPr/>
          <p:nvPr/>
        </p:nvSpPr>
        <p:spPr>
          <a:xfrm>
            <a:off x="878304" y="5853924"/>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0A0D823-BABA-4ECD-BD7A-A58A55692D54}"/>
              </a:ext>
            </a:extLst>
          </p:cNvPr>
          <p:cNvSpPr/>
          <p:nvPr/>
        </p:nvSpPr>
        <p:spPr>
          <a:xfrm>
            <a:off x="878304" y="6414845"/>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0F168BE-6170-4913-B5B8-5CA24E69593C}"/>
              </a:ext>
            </a:extLst>
          </p:cNvPr>
          <p:cNvSpPr/>
          <p:nvPr/>
        </p:nvSpPr>
        <p:spPr>
          <a:xfrm>
            <a:off x="878304" y="6945184"/>
            <a:ext cx="661737" cy="276726"/>
          </a:xfrm>
          <a:prstGeom prst="rect">
            <a:avLst/>
          </a:prstGeom>
          <a:solidFill>
            <a:srgbClr val="0070C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4542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FBB44D3-1144-4C1D-8C79-4EC77A66986F}"/>
              </a:ext>
            </a:extLst>
          </p:cNvPr>
          <p:cNvGraphicFramePr>
            <a:graphicFrameLocks noGrp="1"/>
          </p:cNvGraphicFramePr>
          <p:nvPr>
            <p:extLst>
              <p:ext uri="{D42A27DB-BD31-4B8C-83A1-F6EECF244321}">
                <p14:modId xmlns:p14="http://schemas.microsoft.com/office/powerpoint/2010/main" val="3533224198"/>
              </p:ext>
            </p:extLst>
          </p:nvPr>
        </p:nvGraphicFramePr>
        <p:xfrm>
          <a:off x="318334" y="496387"/>
          <a:ext cx="6221331" cy="346387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19</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19</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Fatima has  60 pens case.</a:t>
                      </a:r>
                    </a:p>
                    <a:p>
                      <a:r>
                        <a:rPr lang="en-US" sz="1600" b="1" dirty="0">
                          <a:latin typeface="Comic Sans MS" panose="030F0702030302020204" pitchFamily="66" charset="0"/>
                        </a:rPr>
                        <a:t>There are 20 pens in each case.</a:t>
                      </a:r>
                    </a:p>
                    <a:p>
                      <a:r>
                        <a:rPr lang="en-US" sz="1600" b="1" dirty="0">
                          <a:latin typeface="Comic Sans MS" panose="030F0702030302020204" pitchFamily="66" charset="0"/>
                        </a:rPr>
                        <a:t>How many pens are there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فاطمة لديها 60 علبة أقلام .</a:t>
                      </a:r>
                    </a:p>
                    <a:p>
                      <a:pPr algn="r"/>
                      <a:r>
                        <a:rPr lang="ar-AE" sz="1600" b="1" dirty="0">
                          <a:latin typeface="Arial" panose="020B0604020202020204" pitchFamily="34" charset="0"/>
                          <a:ea typeface="GE SS Text Light" panose="020A0503020102020204" pitchFamily="18" charset="-78"/>
                          <a:cs typeface="Arial" panose="020B0604020202020204" pitchFamily="34" charset="0"/>
                        </a:rPr>
                        <a:t>يوجد  20  أقلام في كل علبة.</a:t>
                      </a:r>
                    </a:p>
                    <a:p>
                      <a:pPr algn="r"/>
                      <a:r>
                        <a:rPr lang="ar-AE" sz="1600" b="1" dirty="0">
                          <a:latin typeface="Arial" panose="020B0604020202020204" pitchFamily="34" charset="0"/>
                          <a:ea typeface="GE SS Text Light" panose="020A0503020102020204" pitchFamily="18" charset="-78"/>
                          <a:cs typeface="Arial" panose="020B0604020202020204" pitchFamily="34" charset="0"/>
                        </a:rPr>
                        <a:t>كم عدد الأقلام الموجودة ؟</a:t>
                      </a:r>
                      <a:endParaRPr lang="en-US" sz="1600" b="1" dirty="0">
                        <a:latin typeface="Arial" panose="020B0604020202020204" pitchFamily="34" charset="0"/>
                        <a:ea typeface="GE SS Text Light" panose="020A0503020102020204" pitchFamily="18" charset="-78"/>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120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1,200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800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80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graphicFrame>
        <p:nvGraphicFramePr>
          <p:cNvPr id="8" name="Table 6">
            <a:extLst>
              <a:ext uri="{FF2B5EF4-FFF2-40B4-BE49-F238E27FC236}">
                <a16:creationId xmlns:a16="http://schemas.microsoft.com/office/drawing/2014/main" id="{79DE7B71-1FB9-4E73-989D-5A8FEAF5E0EE}"/>
              </a:ext>
            </a:extLst>
          </p:cNvPr>
          <p:cNvGraphicFramePr>
            <a:graphicFrameLocks noGrp="1"/>
          </p:cNvGraphicFramePr>
          <p:nvPr>
            <p:extLst>
              <p:ext uri="{D42A27DB-BD31-4B8C-83A1-F6EECF244321}">
                <p14:modId xmlns:p14="http://schemas.microsoft.com/office/powerpoint/2010/main" val="3720854446"/>
              </p:ext>
            </p:extLst>
          </p:nvPr>
        </p:nvGraphicFramePr>
        <p:xfrm>
          <a:off x="318333" y="5026510"/>
          <a:ext cx="6221331" cy="3463870"/>
        </p:xfrm>
        <a:graphic>
          <a:graphicData uri="http://schemas.openxmlformats.org/drawingml/2006/table">
            <a:tbl>
              <a:tblPr firstRow="1" bandRow="1">
                <a:tableStyleId>{5940675A-B579-460E-94D1-54222C63F5DA}</a:tableStyleId>
              </a:tblPr>
              <a:tblGrid>
                <a:gridCol w="460298">
                  <a:extLst>
                    <a:ext uri="{9D8B030D-6E8A-4147-A177-3AD203B41FA5}">
                      <a16:colId xmlns:a16="http://schemas.microsoft.com/office/drawing/2014/main" val="371548742"/>
                    </a:ext>
                  </a:extLst>
                </a:gridCol>
                <a:gridCol w="1201890">
                  <a:extLst>
                    <a:ext uri="{9D8B030D-6E8A-4147-A177-3AD203B41FA5}">
                      <a16:colId xmlns:a16="http://schemas.microsoft.com/office/drawing/2014/main" val="2430825637"/>
                    </a:ext>
                  </a:extLst>
                </a:gridCol>
                <a:gridCol w="1680454">
                  <a:extLst>
                    <a:ext uri="{9D8B030D-6E8A-4147-A177-3AD203B41FA5}">
                      <a16:colId xmlns:a16="http://schemas.microsoft.com/office/drawing/2014/main" val="3261771892"/>
                    </a:ext>
                  </a:extLst>
                </a:gridCol>
                <a:gridCol w="960780">
                  <a:extLst>
                    <a:ext uri="{9D8B030D-6E8A-4147-A177-3AD203B41FA5}">
                      <a16:colId xmlns:a16="http://schemas.microsoft.com/office/drawing/2014/main" val="829074033"/>
                    </a:ext>
                  </a:extLst>
                </a:gridCol>
                <a:gridCol w="1917909">
                  <a:extLst>
                    <a:ext uri="{9D8B030D-6E8A-4147-A177-3AD203B41FA5}">
                      <a16:colId xmlns:a16="http://schemas.microsoft.com/office/drawing/2014/main" val="901064019"/>
                    </a:ext>
                  </a:extLst>
                </a:gridCol>
              </a:tblGrid>
              <a:tr h="479414">
                <a:tc gridSpan="2">
                  <a:txBody>
                    <a:bodyPr/>
                    <a:lstStyle/>
                    <a:p>
                      <a:pPr algn="ctr"/>
                      <a:r>
                        <a:rPr lang="en-US" sz="1600" b="1" dirty="0">
                          <a:latin typeface="Comic Sans MS" panose="030F0702030302020204" pitchFamily="66" charset="0"/>
                        </a:rPr>
                        <a:t>question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r>
                        <a:rPr lang="en-US" dirty="0">
                          <a:latin typeface="Comic Sans MS" panose="030F0702030302020204" pitchFamily="66" charset="0"/>
                        </a:rPr>
                        <a:t>1</a:t>
                      </a:r>
                    </a:p>
                  </a:txBody>
                  <a:tcPr anchor="ctr"/>
                </a:tc>
                <a:tc>
                  <a:txBody>
                    <a:bodyPr/>
                    <a:lstStyle/>
                    <a:p>
                      <a:pPr algn="ctr"/>
                      <a:r>
                        <a:rPr lang="en-US" sz="1600" b="1" dirty="0">
                          <a:latin typeface="Comic Sans MS" panose="030F0702030302020204" pitchFamily="66" charset="0"/>
                        </a:rPr>
                        <a:t>20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b="1" dirty="0">
                          <a:latin typeface="Comic Sans MS" panose="030F0702030302020204" pitchFamily="66" charset="0"/>
                        </a:rPr>
                        <a:t>20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ar-AE" sz="1600" b="1" dirty="0">
                          <a:latin typeface="GE SS Text Light" panose="020A0503020102020204" pitchFamily="18" charset="-78"/>
                          <a:ea typeface="GE SS Text Light" panose="020A0503020102020204" pitchFamily="18" charset="-78"/>
                          <a:cs typeface="GE SS Text Light" panose="020A0503020102020204" pitchFamily="18" charset="-78"/>
                        </a:rPr>
                        <a:t>السؤال</a:t>
                      </a:r>
                      <a:r>
                        <a:rPr lang="ar-AE" sz="1600" b="1" dirty="0"/>
                        <a:t> </a:t>
                      </a:r>
                      <a:endParaRPr lang="en-US" sz="16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16648165"/>
                  </a:ext>
                </a:extLst>
              </a:tr>
              <a:tr h="748674">
                <a:tc gridSpan="3">
                  <a:txBody>
                    <a:bodyPr/>
                    <a:lstStyle/>
                    <a:p>
                      <a:r>
                        <a:rPr lang="en-US" sz="1600" b="1" dirty="0">
                          <a:latin typeface="Comic Sans MS" panose="030F0702030302020204" pitchFamily="66" charset="0"/>
                        </a:rPr>
                        <a:t>Which of the following statements represents the Distributive property to multiply   35 x 23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latin typeface="Comic Sans MS" panose="030F0702030302020204" pitchFamily="66" charset="0"/>
                      </a:endParaRPr>
                    </a:p>
                  </a:txBody>
                  <a:tcPr/>
                </a:tc>
                <a:tc gridSpan="2">
                  <a:txBody>
                    <a:bodyPr/>
                    <a:lstStyle/>
                    <a:p>
                      <a:pPr algn="r"/>
                      <a:r>
                        <a:rPr lang="ar-AE" sz="1600" b="1" dirty="0">
                          <a:latin typeface="Arial" panose="020B0604020202020204" pitchFamily="34" charset="0"/>
                          <a:ea typeface="GE SS Text Light" panose="020A0503020102020204" pitchFamily="18" charset="-78"/>
                          <a:cs typeface="Arial" panose="020B0604020202020204" pitchFamily="34" charset="0"/>
                        </a:rPr>
                        <a:t>أي العبارات التالية تمثل خاصية التوزيع لضرب  </a:t>
                      </a:r>
                      <a:endParaRPr lang="en-US" sz="1600" b="1" dirty="0">
                        <a:latin typeface="Arial" panose="020B0604020202020204" pitchFamily="34" charset="0"/>
                        <a:ea typeface="GE SS Text Light" panose="020A0503020102020204" pitchFamily="18" charset="-78"/>
                        <a:cs typeface="Arial" panose="020B0604020202020204" pitchFamily="34" charset="0"/>
                      </a:endParaRPr>
                    </a:p>
                    <a:p>
                      <a:pPr algn="r"/>
                      <a:r>
                        <a:rPr lang="en-US" sz="1600" b="1" dirty="0">
                          <a:latin typeface="Arial" panose="020B0604020202020204" pitchFamily="34" charset="0"/>
                          <a:ea typeface="GE SS Text Light" panose="020A0503020102020204" pitchFamily="18" charset="-78"/>
                          <a:cs typeface="Arial" panose="020B0604020202020204" pitchFamily="34" charset="0"/>
                        </a:rPr>
                        <a:t>35 x 23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58680295"/>
                  </a:ext>
                </a:extLst>
              </a:tr>
              <a:tr h="479414">
                <a:tc>
                  <a:txBody>
                    <a:bodyPr/>
                    <a:lstStyle/>
                    <a:p>
                      <a:pPr algn="ctr"/>
                      <a:r>
                        <a:rPr lang="en-US" sz="1600" b="1" dirty="0">
                          <a:latin typeface="Comic Sans MS" panose="030F0702030302020204" pitchFamily="66" charset="0"/>
                        </a:rPr>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( 30+20) x (30+3) x (5+20) x (5+3)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08897675"/>
                  </a:ext>
                </a:extLst>
              </a:tr>
              <a:tr h="479414">
                <a:tc>
                  <a:txBody>
                    <a:bodyPr/>
                    <a:lstStyle/>
                    <a:p>
                      <a:pPr algn="ctr"/>
                      <a:r>
                        <a:rPr lang="en-US" sz="1600" b="1" dirty="0">
                          <a:latin typeface="Comic Sans MS" panose="030F0702030302020204" pitchFamily="66" charset="0"/>
                        </a:rPr>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(30x5) + (20x3)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53840182"/>
                  </a:ext>
                </a:extLst>
              </a:tr>
              <a:tr h="479414">
                <a:tc>
                  <a:txBody>
                    <a:bodyPr/>
                    <a:lstStyle/>
                    <a:p>
                      <a:pPr algn="ctr"/>
                      <a:r>
                        <a:rPr lang="en-US" sz="1600" b="1" dirty="0">
                          <a:latin typeface="Comic Sans MS" panose="030F0702030302020204" pitchFamily="66" charset="0"/>
                        </a:rPr>
                        <a:t>C</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( 30x20) + (30x3) + (5x20) + (5x3)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38696364"/>
                  </a:ext>
                </a:extLst>
              </a:tr>
              <a:tr h="479414">
                <a:tc>
                  <a:txBody>
                    <a:bodyPr/>
                    <a:lstStyle/>
                    <a:p>
                      <a:pPr algn="ctr"/>
                      <a:r>
                        <a:rPr lang="en-US" sz="1600" b="1" dirty="0">
                          <a:latin typeface="Comic Sans MS" panose="030F0702030302020204" pitchFamily="66" charset="0"/>
                        </a:rPr>
                        <a:t>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l"/>
                      <a:r>
                        <a:rPr lang="en-US" sz="1600" b="1" dirty="0">
                          <a:latin typeface="Comic Sans MS" panose="030F0702030302020204" pitchFamily="66" charset="0"/>
                        </a:rPr>
                        <a:t>( 30x20) x (3x+3) x (5x20) x (5x3)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latin typeface="Comic Sans MS" panose="030F0702030302020204" pitchFamily="66"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52796547"/>
                  </a:ext>
                </a:extLst>
              </a:tr>
            </a:tbl>
          </a:graphicData>
        </a:graphic>
      </p:graphicFrame>
    </p:spTree>
    <p:extLst>
      <p:ext uri="{BB962C8B-B14F-4D97-AF65-F5344CB8AC3E}">
        <p14:creationId xmlns:p14="http://schemas.microsoft.com/office/powerpoint/2010/main" val="9063795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225</TotalTime>
  <Words>1086</Words>
  <Application>Microsoft Office PowerPoint</Application>
  <PresentationFormat>Affichage à l'écran (4:3)</PresentationFormat>
  <Paragraphs>350</Paragraphs>
  <Slides>12</Slides>
  <Notes>0</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Jamila Sarhan Mohammed  Alkaabi</dc:creator>
  <cp:lastModifiedBy>asifhammoud1978@gmail.com</cp:lastModifiedBy>
  <cp:revision>15</cp:revision>
  <dcterms:created xsi:type="dcterms:W3CDTF">2022-11-14T05:19:25Z</dcterms:created>
  <dcterms:modified xsi:type="dcterms:W3CDTF">2022-11-22T10:38:00Z</dcterms:modified>
</cp:coreProperties>
</file>