
<file path=[Content_Types].xml><?xml version="1.0" encoding="utf-8"?>
<Types xmlns="http://schemas.openxmlformats.org/package/2006/content-types">
  <Default ContentType="image/vnd.ms-photo" Extension="wdp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D3678-6439-4C85-BBA3-C8F2C88227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C03F67-CACF-49F4-947D-4DFA27C73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424673-5EFB-4600-9810-E359FFAF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D5D1B-84DF-49B7-B29F-D3FD5E86960E}" type="datetimeFigureOut">
              <a:rPr lang="en-US" smtClean="0"/>
              <a:t>6/13/2021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2D529-70DA-41D2-8385-68EAF78E6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814E8-C734-43DC-A963-36354BCD8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7C5C-F52E-432F-90AC-1199DBBCC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34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1B5B8-A38C-45B9-B48C-87F571689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DA975-9E2F-41EA-96F8-D8FA97563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7DF25A-148D-4D59-9F93-854A6B176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D5D1B-84DF-49B7-B29F-D3FD5E86960E}" type="datetimeFigureOut">
              <a:rPr lang="en-US" smtClean="0"/>
              <a:t>6/13/2021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9EA6B-8B50-4CA9-9888-E08DFB5B1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0C46A-6CED-4C7B-8E38-134086AF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7C5C-F52E-432F-90AC-1199DBBCC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08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A3AA4-D93A-41E2-9145-E6E49EC9D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46A82-9CF1-432D-AD42-5252BB98B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E061E-1295-48F5-803E-A87BE1A6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D5D1B-84DF-49B7-B29F-D3FD5E86960E}" type="datetimeFigureOut">
              <a:rPr lang="en-US" smtClean="0"/>
              <a:t>6/13/2021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9DA54-2C51-480B-81D1-4350F017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ED969-4118-43E8-85FD-D42611743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7C5C-F52E-432F-90AC-1199DBBCC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62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E112C-00FA-4F6F-B43E-890849C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42F4A-511A-48F5-A278-D1E12F5021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F1A966-ED69-418E-943B-AB5D93865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1EC475-4C40-4102-B50D-8DA205791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D5D1B-84DF-49B7-B29F-D3FD5E86960E}" type="datetimeFigureOut">
              <a:rPr lang="en-US" smtClean="0"/>
              <a:t>6/13/2021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FB03B-4A60-4A5A-9752-D837B8720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FC6F7-DA37-45D1-BE6C-DC257C43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7C5C-F52E-432F-90AC-1199DBBCC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0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25C43-4987-4087-8D86-4C315175B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19920-D77B-4E43-81C9-4B129764B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8B15CB-001E-4F90-BBF8-1C8B3B2C7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0507A1-3726-42EC-B688-1FF64ACF39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799C40-D8E7-46CC-82B6-9CDC32CA3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0AFFC3-F86C-41DC-B32F-EF2AEB56F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D5D1B-84DF-49B7-B29F-D3FD5E86960E}" type="datetimeFigureOut">
              <a:rPr lang="en-US" smtClean="0"/>
              <a:t>6/13/2021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16C53C-7FD4-4E45-92F5-AEEC0DD99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01E5C8-997F-452A-8A15-24D635527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7C5C-F52E-432F-90AC-1199DBBCC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98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420A9-85B0-4061-8B8D-ED4FC2FF1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86D776-BEF7-4A3F-ACEA-6F67DB140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D5D1B-84DF-49B7-B29F-D3FD5E86960E}" type="datetimeFigureOut">
              <a:rPr lang="en-US" smtClean="0"/>
              <a:t>6/13/2021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35B034-9BEE-4420-9DEA-4A86FBF7B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E97A83-1C9F-40F3-9EB8-C9EC27CB8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7C5C-F52E-432F-90AC-1199DBBCC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219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2A44DB-040E-46A2-B27D-78835EAF6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D5D1B-84DF-49B7-B29F-D3FD5E86960E}" type="datetimeFigureOut">
              <a:rPr lang="en-US" smtClean="0"/>
              <a:t>6/13/2021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4A0E25-0357-47F1-8D6D-3E18E0ECB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EA9F7-BAF0-4219-AF62-42E044DEA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7C5C-F52E-432F-90AC-1199DBBCC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30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06BD3-C5BA-431F-BBC6-ACC31B029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6FB73-061C-4624-810E-737D1509B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1606E-8084-4136-91BD-B07A668C9F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EF4EC8-9F5C-41A9-9140-C0DCB93F6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D5D1B-84DF-49B7-B29F-D3FD5E86960E}" type="datetimeFigureOut">
              <a:rPr lang="en-US" smtClean="0"/>
              <a:t>6/13/2021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0A85A1-AC51-4216-AA1A-92A4DA33D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2698FF-6733-4DBA-8AD7-6B8ABD533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7C5C-F52E-432F-90AC-1199DBBCC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8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44849-A24C-4755-A899-20A9E0322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745711-BF09-4E47-890F-8CCE17AB92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3B4DB-10C6-46F8-8D39-9CFE665C2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2266B1-1DF3-4130-9A8C-70357C43C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D5D1B-84DF-49B7-B29F-D3FD5E86960E}" type="datetimeFigureOut">
              <a:rPr lang="en-US" smtClean="0"/>
              <a:t>6/13/2021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ABADEC-07CD-4FE7-93FD-49C987C3D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4AF08-F287-4C55-B9E9-D8C70E559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7C5C-F52E-432F-90AC-1199DBBCC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9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06925-E843-477B-BDC9-2A0A97352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17444D-BBBC-4CD1-B846-0440A1224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B530D-CDE1-4ED5-9A43-444037C73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D5D1B-84DF-49B7-B29F-D3FD5E86960E}" type="datetimeFigureOut">
              <a:rPr lang="en-US" smtClean="0"/>
              <a:t>6/13/2021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F056D-2ED0-4621-A696-53CDAD4FE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4AF3E-D5C7-4423-993B-0FA3D5AFD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7C5C-F52E-432F-90AC-1199DBBCC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59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C9071C-EEAC-4002-AA62-24FE895F89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9C1DEA-E71B-4562-AA3B-978E663E12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CAF0D-7173-4FC5-B780-494CC3ABE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D5D1B-84DF-49B7-B29F-D3FD5E86960E}" type="datetimeFigureOut">
              <a:rPr lang="en-US" smtClean="0"/>
              <a:t>6/13/2021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195A8-2DC9-44C6-837F-AFEA1F105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573E5-AF9A-401A-8E70-108988500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7C5C-F52E-432F-90AC-1199DBBCC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008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FBA04B-B2A6-448C-814A-837349FCA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0B932-D9BB-430E-8D1C-8FDD4239D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16B53-1E3D-4038-B863-9783F62AA8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D5D1B-84DF-49B7-B29F-D3FD5E86960E}" type="datetimeFigureOut">
              <a:rPr lang="en-US" smtClean="0"/>
              <a:t>6/13/2021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0AE4B-8C67-4809-B97B-A77AA918B6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C72C5-BC87-41D4-A5E3-FC617F92B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57C5C-F52E-432F-90AC-1199DBBCC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7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office.com/Pages/ResponsePage.aspx?id=ZN_eq0qrBUuqA_TbXZ4ii-xJNpchYihOne9UGtWn-K5UOVZQNUE4NlZQM1hVUDdXUVJCRzNLTklYUS4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870BE6-1E12-4672-8AD0-CE69C40B630C}"/>
              </a:ext>
            </a:extLst>
          </p:cNvPr>
          <p:cNvSpPr txBox="1"/>
          <p:nvPr/>
        </p:nvSpPr>
        <p:spPr>
          <a:xfrm>
            <a:off x="2616317" y="1339087"/>
            <a:ext cx="74313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6000" b="1" dirty="0">
                <a:highlight>
                  <a:srgbClr val="00FFFF"/>
                </a:highlight>
              </a:rPr>
              <a:t>مراجعة المهارات النحوية والإملائية للصف الرابع </a:t>
            </a:r>
            <a:endParaRPr lang="en-US" sz="6000" b="1" dirty="0">
              <a:highlight>
                <a:srgbClr val="00FFFF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BF4EE8-2B38-4162-938F-13CD7AC7F845}"/>
              </a:ext>
            </a:extLst>
          </p:cNvPr>
          <p:cNvSpPr txBox="1"/>
          <p:nvPr/>
        </p:nvSpPr>
        <p:spPr>
          <a:xfrm>
            <a:off x="0" y="164515"/>
            <a:ext cx="445588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3600" b="1" dirty="0"/>
              <a:t>مدرسة القمة</a:t>
            </a:r>
          </a:p>
          <a:p>
            <a:pPr algn="ctr"/>
            <a:r>
              <a:rPr lang="ar-EG" sz="3200" b="1" dirty="0"/>
              <a:t> للتعليم الأساسي</a:t>
            </a:r>
            <a:endParaRPr lang="en-US" sz="32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31555A-AF90-435B-BA93-2D64B97BB7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833" t="15425" r="30167" b="57383"/>
          <a:stretch/>
        </p:blipFill>
        <p:spPr>
          <a:xfrm>
            <a:off x="4962882" y="235511"/>
            <a:ext cx="2153315" cy="9247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1D6AF8-0819-4B09-AE7B-FF0696AE866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537" y="25655"/>
            <a:ext cx="3036024" cy="71999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4F958343-3BE6-4D2F-87F2-4E7AA843D7CA}"/>
              </a:ext>
            </a:extLst>
          </p:cNvPr>
          <p:cNvSpPr/>
          <p:nvPr/>
        </p:nvSpPr>
        <p:spPr>
          <a:xfrm>
            <a:off x="8714113" y="3893446"/>
            <a:ext cx="3141407" cy="648929"/>
          </a:xfrm>
          <a:prstGeom prst="flowChartTerminator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b="1" dirty="0"/>
              <a:t>الجملة والتركيب</a:t>
            </a:r>
            <a:endParaRPr lang="en-US" sz="3600" b="1" dirty="0"/>
          </a:p>
        </p:txBody>
      </p: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2C8AB42A-9436-4311-B412-EE576617423B}"/>
              </a:ext>
            </a:extLst>
          </p:cNvPr>
          <p:cNvSpPr/>
          <p:nvPr/>
        </p:nvSpPr>
        <p:spPr>
          <a:xfrm>
            <a:off x="8766844" y="4906340"/>
            <a:ext cx="3141407" cy="648929"/>
          </a:xfrm>
          <a:prstGeom prst="flowChartTerminator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b="1" dirty="0"/>
              <a:t>أقسام الفعل</a:t>
            </a:r>
            <a:endParaRPr lang="en-US" sz="3600" b="1" dirty="0"/>
          </a:p>
        </p:txBody>
      </p:sp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ED00AF2C-42D5-4E6E-8C59-1477906CA214}"/>
              </a:ext>
            </a:extLst>
          </p:cNvPr>
          <p:cNvSpPr/>
          <p:nvPr/>
        </p:nvSpPr>
        <p:spPr>
          <a:xfrm>
            <a:off x="4898768" y="3893447"/>
            <a:ext cx="3141407" cy="648929"/>
          </a:xfrm>
          <a:prstGeom prst="flowChartTerminator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b="1" dirty="0"/>
              <a:t>الألف اللينة</a:t>
            </a:r>
            <a:endParaRPr lang="en-US" sz="3600" b="1" dirty="0"/>
          </a:p>
        </p:txBody>
      </p:sp>
      <p:sp>
        <p:nvSpPr>
          <p:cNvPr id="11" name="Flowchart: Terminator 10">
            <a:extLst>
              <a:ext uri="{FF2B5EF4-FFF2-40B4-BE49-F238E27FC236}">
                <a16:creationId xmlns:a16="http://schemas.microsoft.com/office/drawing/2014/main" id="{8C23006C-0FFA-4AA0-AFA1-FCA7FDB2DFAC}"/>
              </a:ext>
            </a:extLst>
          </p:cNvPr>
          <p:cNvSpPr/>
          <p:nvPr/>
        </p:nvSpPr>
        <p:spPr>
          <a:xfrm>
            <a:off x="336480" y="3775335"/>
            <a:ext cx="4273503" cy="885155"/>
          </a:xfrm>
          <a:prstGeom prst="flowChartTerminator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/>
              <a:t>ﺍﻟﺤُﺮﻭﻑِ ﺍﻟَّﺘﻲ ﺗُﻠْﻔَﻆُ ﻭَﻻ ﺗُﻜﺘَﺐ ﻭﺍﻟّﺘﻲ ﺗُﻜﺘَﺐُ ﻭﻻ ﺗُﻠْﻔَﻆُ</a:t>
            </a:r>
            <a:endParaRPr lang="en-US" sz="4800" b="1" dirty="0"/>
          </a:p>
        </p:txBody>
      </p:sp>
      <p:sp>
        <p:nvSpPr>
          <p:cNvPr id="12" name="Flowchart: Terminator 11">
            <a:extLst>
              <a:ext uri="{FF2B5EF4-FFF2-40B4-BE49-F238E27FC236}">
                <a16:creationId xmlns:a16="http://schemas.microsoft.com/office/drawing/2014/main" id="{4B81983D-EBD2-4AB5-9CB4-9D32CEA9E1F2}"/>
              </a:ext>
            </a:extLst>
          </p:cNvPr>
          <p:cNvSpPr/>
          <p:nvPr/>
        </p:nvSpPr>
        <p:spPr>
          <a:xfrm>
            <a:off x="8819537" y="5952590"/>
            <a:ext cx="3141407" cy="648929"/>
          </a:xfrm>
          <a:prstGeom prst="flowChartTerminator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b="1" dirty="0"/>
              <a:t>الجملة الاسمية</a:t>
            </a:r>
            <a:endParaRPr lang="en-US" sz="3600" b="1" dirty="0"/>
          </a:p>
        </p:txBody>
      </p:sp>
      <p:sp>
        <p:nvSpPr>
          <p:cNvPr id="13" name="Flowchart: Terminator 12">
            <a:extLst>
              <a:ext uri="{FF2B5EF4-FFF2-40B4-BE49-F238E27FC236}">
                <a16:creationId xmlns:a16="http://schemas.microsoft.com/office/drawing/2014/main" id="{25D127E8-4EA1-4A4F-A150-B1507FA3E5BD}"/>
              </a:ext>
            </a:extLst>
          </p:cNvPr>
          <p:cNvSpPr/>
          <p:nvPr/>
        </p:nvSpPr>
        <p:spPr>
          <a:xfrm>
            <a:off x="4962882" y="5973560"/>
            <a:ext cx="3141407" cy="648929"/>
          </a:xfrm>
          <a:prstGeom prst="flowChartTerminator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b="1" dirty="0"/>
              <a:t>الجملة الفعلية</a:t>
            </a:r>
            <a:endParaRPr lang="en-US" sz="3200" b="1" dirty="0"/>
          </a:p>
        </p:txBody>
      </p:sp>
      <p:sp>
        <p:nvSpPr>
          <p:cNvPr id="14" name="Flowchart: Terminator 13">
            <a:extLst>
              <a:ext uri="{FF2B5EF4-FFF2-40B4-BE49-F238E27FC236}">
                <a16:creationId xmlns:a16="http://schemas.microsoft.com/office/drawing/2014/main" id="{13480E04-A356-4DF8-B4BA-DB5BC351469A}"/>
              </a:ext>
            </a:extLst>
          </p:cNvPr>
          <p:cNvSpPr/>
          <p:nvPr/>
        </p:nvSpPr>
        <p:spPr>
          <a:xfrm>
            <a:off x="231056" y="5878563"/>
            <a:ext cx="4273503" cy="808934"/>
          </a:xfrm>
          <a:prstGeom prst="flowChartTerminator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b="1" dirty="0"/>
              <a:t>مواضع ألف تنوين الفتح</a:t>
            </a:r>
            <a:endParaRPr lang="en-US" sz="3600" b="1" dirty="0"/>
          </a:p>
        </p:txBody>
      </p:sp>
      <p:sp>
        <p:nvSpPr>
          <p:cNvPr id="15" name="Flowchart: Terminator 14">
            <a:extLst>
              <a:ext uri="{FF2B5EF4-FFF2-40B4-BE49-F238E27FC236}">
                <a16:creationId xmlns:a16="http://schemas.microsoft.com/office/drawing/2014/main" id="{D272B877-D90A-482F-B033-73BF28609EEB}"/>
              </a:ext>
            </a:extLst>
          </p:cNvPr>
          <p:cNvSpPr/>
          <p:nvPr/>
        </p:nvSpPr>
        <p:spPr>
          <a:xfrm>
            <a:off x="4898768" y="4869984"/>
            <a:ext cx="3141407" cy="648929"/>
          </a:xfrm>
          <a:prstGeom prst="flowChartTerminator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b="1" dirty="0"/>
              <a:t>علامات الترقيم</a:t>
            </a:r>
            <a:endParaRPr lang="en-US" sz="3200" b="1" dirty="0"/>
          </a:p>
        </p:txBody>
      </p:sp>
      <p:sp>
        <p:nvSpPr>
          <p:cNvPr id="16" name="Flowchart: Terminator 15">
            <a:extLst>
              <a:ext uri="{FF2B5EF4-FFF2-40B4-BE49-F238E27FC236}">
                <a16:creationId xmlns:a16="http://schemas.microsoft.com/office/drawing/2014/main" id="{34D6C98B-CFCC-42FB-96A1-07D3CD6FE02B}"/>
              </a:ext>
            </a:extLst>
          </p:cNvPr>
          <p:cNvSpPr/>
          <p:nvPr/>
        </p:nvSpPr>
        <p:spPr>
          <a:xfrm>
            <a:off x="336480" y="4832556"/>
            <a:ext cx="3782926" cy="808934"/>
          </a:xfrm>
          <a:prstGeom prst="flowChartTerminator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b="1" dirty="0"/>
              <a:t>ضمائر الرفع المنفصلة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672350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8E43989-7157-438C-9570-AC946FAF1BF8}"/>
              </a:ext>
            </a:extLst>
          </p:cNvPr>
          <p:cNvSpPr txBox="1"/>
          <p:nvPr/>
        </p:nvSpPr>
        <p:spPr>
          <a:xfrm>
            <a:off x="3559847" y="5147426"/>
            <a:ext cx="838646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AE" sz="3200" b="1" u="sng" dirty="0">
                <a:solidFill>
                  <a:schemeClr val="bg1"/>
                </a:solidFill>
              </a:rPr>
              <a:t>التركيب</a:t>
            </a:r>
            <a:r>
              <a:rPr lang="ar-EG" sz="3200" b="1" u="sng" dirty="0">
                <a:solidFill>
                  <a:schemeClr val="bg1"/>
                </a:solidFill>
              </a:rPr>
              <a:t> </a:t>
            </a:r>
            <a:r>
              <a:rPr lang="ar-AE" sz="3200" b="1" dirty="0">
                <a:solidFill>
                  <a:schemeClr val="bg1"/>
                </a:solidFill>
              </a:rPr>
              <a:t>: هو مجموعة من الكلمات</a:t>
            </a:r>
            <a:r>
              <a:rPr lang="ar-EG" sz="3200" b="1" dirty="0">
                <a:solidFill>
                  <a:schemeClr val="bg1"/>
                </a:solidFill>
              </a:rPr>
              <a:t> يمكن أن تكون كلمتين أو أكثر </a:t>
            </a:r>
            <a:r>
              <a:rPr lang="ar-AE" sz="3200" b="1" dirty="0">
                <a:solidFill>
                  <a:schemeClr val="bg1"/>
                </a:solidFill>
              </a:rPr>
              <a:t> يرتبط بعضها ببعض لكنها لا تُكَوِّنُ معنىً مكتملاً.</a:t>
            </a:r>
          </a:p>
          <a:p>
            <a:pPr algn="r"/>
            <a:r>
              <a:rPr lang="ar-AE" sz="3200" b="1" dirty="0">
                <a:solidFill>
                  <a:schemeClr val="bg1"/>
                </a:solidFill>
              </a:rPr>
              <a:t>مثل: </a:t>
            </a:r>
            <a:r>
              <a:rPr lang="ar-EG" sz="3200" b="1" dirty="0">
                <a:solidFill>
                  <a:schemeClr val="bg1"/>
                </a:solidFill>
              </a:rPr>
              <a:t>بلدٍ بعيدٍ </a:t>
            </a:r>
            <a:r>
              <a:rPr lang="ar-AE" sz="3200" b="1" dirty="0">
                <a:solidFill>
                  <a:schemeClr val="bg1"/>
                </a:solidFill>
              </a:rPr>
              <a:t>/ الشمسُ الساطعةُ / هذا الباب.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276610-25D4-434A-B5AF-384395F5BE3B}"/>
              </a:ext>
            </a:extLst>
          </p:cNvPr>
          <p:cNvSpPr txBox="1"/>
          <p:nvPr/>
        </p:nvSpPr>
        <p:spPr>
          <a:xfrm>
            <a:off x="6448379" y="1259176"/>
            <a:ext cx="5365192" cy="35394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AE" sz="3200" b="1" u="sng" dirty="0">
                <a:solidFill>
                  <a:schemeClr val="bg1"/>
                </a:solidFill>
              </a:rPr>
              <a:t>الجملة</a:t>
            </a:r>
            <a:r>
              <a:rPr lang="ar-EG" sz="3200" b="1" u="sng" dirty="0">
                <a:solidFill>
                  <a:schemeClr val="bg1"/>
                </a:solidFill>
              </a:rPr>
              <a:t> </a:t>
            </a:r>
            <a:r>
              <a:rPr lang="ar-AE" sz="3200" b="1" dirty="0">
                <a:solidFill>
                  <a:schemeClr val="bg1"/>
                </a:solidFill>
              </a:rPr>
              <a:t>: هي مجموعة من الكلمات يرتبط بعضها ببعضٍ فَتُكَوِّنُ معنىً مكتملاً.</a:t>
            </a:r>
          </a:p>
          <a:p>
            <a:pPr algn="r"/>
            <a:r>
              <a:rPr lang="ar-AE" sz="3200" b="1" dirty="0">
                <a:solidFill>
                  <a:schemeClr val="bg1"/>
                </a:solidFill>
              </a:rPr>
              <a:t>مثل: ـ </a:t>
            </a:r>
            <a:r>
              <a:rPr lang="ar-EG" sz="3200" b="1" dirty="0">
                <a:solidFill>
                  <a:schemeClr val="bg1"/>
                </a:solidFill>
              </a:rPr>
              <a:t>سافرَ أميرٌ إلى بلدٍ بعيدٍ </a:t>
            </a:r>
            <a:r>
              <a:rPr lang="ar-AE" sz="3200" b="1" dirty="0">
                <a:solidFill>
                  <a:schemeClr val="bg1"/>
                </a:solidFill>
              </a:rPr>
              <a:t>.</a:t>
            </a:r>
          </a:p>
          <a:p>
            <a:pPr algn="r"/>
            <a:r>
              <a:rPr lang="ar-AE" sz="3200" b="1" dirty="0">
                <a:solidFill>
                  <a:schemeClr val="bg1"/>
                </a:solidFill>
              </a:rPr>
              <a:t>      ـ رأيت الشمسَ الساطعةَ في ا</a:t>
            </a:r>
            <a:r>
              <a:rPr lang="ar-EG" sz="3200" b="1" dirty="0">
                <a:solidFill>
                  <a:schemeClr val="bg1"/>
                </a:solidFill>
              </a:rPr>
              <a:t>ل</a:t>
            </a:r>
            <a:r>
              <a:rPr lang="ar-AE" sz="3200" b="1" dirty="0">
                <a:solidFill>
                  <a:schemeClr val="bg1"/>
                </a:solidFill>
              </a:rPr>
              <a:t>سماء.</a:t>
            </a:r>
          </a:p>
          <a:p>
            <a:pPr algn="r"/>
            <a:r>
              <a:rPr lang="ar-AE" sz="3200" b="1" dirty="0">
                <a:solidFill>
                  <a:schemeClr val="bg1"/>
                </a:solidFill>
              </a:rPr>
              <a:t>      ـ من أغلق هذا الباب؟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EA779B-07FA-4DDD-8571-6904FF922849}"/>
              </a:ext>
            </a:extLst>
          </p:cNvPr>
          <p:cNvSpPr txBox="1"/>
          <p:nvPr/>
        </p:nvSpPr>
        <p:spPr>
          <a:xfrm>
            <a:off x="2503714" y="804"/>
            <a:ext cx="71845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6000" b="1" dirty="0">
                <a:highlight>
                  <a:srgbClr val="FFFF00"/>
                </a:highlight>
              </a:rPr>
              <a:t>الجملة والتركيب</a:t>
            </a:r>
            <a:endParaRPr lang="en-US" sz="6000" b="1" dirty="0">
              <a:highlight>
                <a:srgbClr val="FFFF00"/>
              </a:highlight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68A0C17-440C-461F-A31C-64CC8D8DE1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333693"/>
              </p:ext>
            </p:extLst>
          </p:nvPr>
        </p:nvGraphicFramePr>
        <p:xfrm>
          <a:off x="184887" y="1093411"/>
          <a:ext cx="5783710" cy="3870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57052">
                  <a:extLst>
                    <a:ext uri="{9D8B030D-6E8A-4147-A177-3AD203B41FA5}">
                      <a16:colId xmlns:a16="http://schemas.microsoft.com/office/drawing/2014/main" val="2726629384"/>
                    </a:ext>
                  </a:extLst>
                </a:gridCol>
                <a:gridCol w="3126658">
                  <a:extLst>
                    <a:ext uri="{9D8B030D-6E8A-4147-A177-3AD203B41FA5}">
                      <a16:colId xmlns:a16="http://schemas.microsoft.com/office/drawing/2014/main" val="1235119352"/>
                    </a:ext>
                  </a:extLst>
                </a:gridCol>
              </a:tblGrid>
              <a:tr h="544405">
                <a:tc>
                  <a:txBody>
                    <a:bodyPr/>
                    <a:lstStyle/>
                    <a:p>
                      <a:pPr algn="ctr"/>
                      <a:r>
                        <a:rPr lang="ar-AE" sz="3200" b="1" dirty="0"/>
                        <a:t>جملة</a:t>
                      </a:r>
                      <a:endParaRPr lang="en-US" sz="3200" b="1" dirty="0"/>
                    </a:p>
                  </a:txBody>
                  <a:tcP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200" b="1" dirty="0"/>
                        <a:t>تركيب</a:t>
                      </a:r>
                      <a:endParaRPr lang="en-US" sz="3200" b="1" dirty="0"/>
                    </a:p>
                  </a:txBody>
                  <a:tcP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829079"/>
                  </a:ext>
                </a:extLst>
              </a:tr>
              <a:tr h="544405">
                <a:tc>
                  <a:txBody>
                    <a:bodyPr/>
                    <a:lstStyle/>
                    <a:p>
                      <a:pPr algn="ctr"/>
                      <a:r>
                        <a:rPr lang="ar-AE" sz="3200" dirty="0"/>
                        <a:t>هذا </a:t>
                      </a:r>
                      <a:r>
                        <a:rPr lang="ar-EG" sz="3200" dirty="0"/>
                        <a:t>التلميذُ</a:t>
                      </a:r>
                      <a:r>
                        <a:rPr lang="ar-AE" sz="3200" dirty="0"/>
                        <a:t> </a:t>
                      </a:r>
                      <a:r>
                        <a:rPr lang="ar-EG" sz="3200" dirty="0"/>
                        <a:t>مجتهدٌ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200" dirty="0"/>
                        <a:t>هذا </a:t>
                      </a:r>
                      <a:r>
                        <a:rPr lang="ar-EG" sz="3200" dirty="0"/>
                        <a:t>التلميذُ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188117"/>
                  </a:ext>
                </a:extLst>
              </a:tr>
              <a:tr h="1002852">
                <a:tc>
                  <a:txBody>
                    <a:bodyPr/>
                    <a:lstStyle/>
                    <a:p>
                      <a:pPr algn="ctr"/>
                      <a:r>
                        <a:rPr lang="ar-AE" sz="3200" dirty="0"/>
                        <a:t>بدأت الحصة الأولى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200" dirty="0"/>
                        <a:t>الحصة الأولى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569726"/>
                  </a:ext>
                </a:extLst>
              </a:tr>
              <a:tr h="1002852">
                <a:tc>
                  <a:txBody>
                    <a:bodyPr/>
                    <a:lstStyle/>
                    <a:p>
                      <a:pPr algn="ctr"/>
                      <a:r>
                        <a:rPr lang="ar-AE" sz="3200" dirty="0"/>
                        <a:t>القصة التي كتبتها طويلة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200" dirty="0"/>
                        <a:t>القصة التي كتبتها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124442"/>
                  </a:ext>
                </a:extLst>
              </a:tr>
              <a:tr h="544405">
                <a:tc>
                  <a:txBody>
                    <a:bodyPr/>
                    <a:lstStyle/>
                    <a:p>
                      <a:pPr algn="ctr"/>
                      <a:r>
                        <a:rPr lang="ar-AE" sz="3200" dirty="0"/>
                        <a:t>نلتقي بعد الظهر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200" dirty="0"/>
                        <a:t>بعد الظهر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3227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074D05B-B78A-4BCF-B702-607810A2BB81}"/>
              </a:ext>
            </a:extLst>
          </p:cNvPr>
          <p:cNvSpPr txBox="1"/>
          <p:nvPr/>
        </p:nvSpPr>
        <p:spPr>
          <a:xfrm>
            <a:off x="184887" y="508636"/>
            <a:ext cx="164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u="sng" dirty="0">
                <a:highlight>
                  <a:srgbClr val="FF00FF"/>
                </a:highlight>
              </a:rPr>
              <a:t>أمثلة </a:t>
            </a:r>
            <a:endParaRPr lang="en-US" b="1" u="sng" dirty="0">
              <a:highlight>
                <a:srgbClr val="FF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71520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27DE04-BF4E-4D4F-BBBD-1DD8D5F6CEC2}"/>
              </a:ext>
            </a:extLst>
          </p:cNvPr>
          <p:cNvSpPr txBox="1"/>
          <p:nvPr/>
        </p:nvSpPr>
        <p:spPr>
          <a:xfrm>
            <a:off x="2801552" y="1014662"/>
            <a:ext cx="5879314" cy="52322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EG" sz="2800" b="1" kern="0" dirty="0">
                <a:latin typeface="Arial"/>
              </a:rPr>
              <a:t>تنقسم الجمل إ</a:t>
            </a:r>
            <a:r>
              <a:rPr lang="ar-AE" sz="2800" b="1" kern="0" dirty="0">
                <a:latin typeface="Arial"/>
              </a:rPr>
              <a:t>لى </a:t>
            </a:r>
            <a:r>
              <a:rPr lang="ar-EG" sz="2800" b="1" kern="0" dirty="0">
                <a:latin typeface="Arial"/>
              </a:rPr>
              <a:t>قسمين</a:t>
            </a:r>
            <a:r>
              <a:rPr lang="ar-AE" sz="2800" b="1" kern="0" dirty="0">
                <a:latin typeface="Arial"/>
              </a:rPr>
              <a:t> 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DC6EBDA5-6064-4527-AA08-B4FFFBFBC5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1875" y1="13931" x2="51875" y2="25655"/>
                        <a14:foregroundMark x1="48646" y1="19724" x2="46042" y2="27448"/>
                        <a14:foregroundMark x1="46042" y1="27448" x2="45729" y2="40138"/>
                        <a14:foregroundMark x1="51771" y1="25931" x2="50625" y2="31172"/>
                        <a14:foregroundMark x1="59062" y1="53379" x2="55521" y2="47862"/>
                        <a14:foregroundMark x1="55521" y1="47862" x2="55417" y2="47724"/>
                        <a14:foregroundMark x1="41875" y1="52690" x2="44167" y2="47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04" t="7343" r="36720" b="29275"/>
          <a:stretch/>
        </p:blipFill>
        <p:spPr>
          <a:xfrm>
            <a:off x="876049" y="624296"/>
            <a:ext cx="2832285" cy="521904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A908206-1E3A-4721-A804-5D753791F72E}"/>
              </a:ext>
            </a:extLst>
          </p:cNvPr>
          <p:cNvSpPr/>
          <p:nvPr/>
        </p:nvSpPr>
        <p:spPr>
          <a:xfrm>
            <a:off x="1429633" y="1658540"/>
            <a:ext cx="1626520" cy="1281014"/>
          </a:xfrm>
          <a:prstGeom prst="ellips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b="1" dirty="0">
                <a:solidFill>
                  <a:schemeClr val="tx1"/>
                </a:solidFill>
              </a:rPr>
              <a:t>الجملة الفعلية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EEF65E9D-4565-44BC-AD97-CABD2C41EA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1875" y1="13931" x2="51875" y2="25655"/>
                        <a14:foregroundMark x1="48646" y1="19724" x2="46042" y2="27448"/>
                        <a14:foregroundMark x1="46042" y1="27448" x2="45729" y2="40138"/>
                        <a14:foregroundMark x1="51771" y1="25931" x2="50625" y2="31172"/>
                        <a14:foregroundMark x1="59062" y1="53379" x2="55521" y2="47862"/>
                        <a14:foregroundMark x1="55521" y1="47862" x2="55417" y2="47724"/>
                        <a14:foregroundMark x1="41875" y1="52690" x2="44167" y2="47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04" t="7343" r="36720" b="29275"/>
          <a:stretch/>
        </p:blipFill>
        <p:spPr>
          <a:xfrm>
            <a:off x="8138620" y="595214"/>
            <a:ext cx="2832285" cy="521904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51C748E5-BD81-491A-B7ED-F2CB2C0D30F4}"/>
              </a:ext>
            </a:extLst>
          </p:cNvPr>
          <p:cNvSpPr/>
          <p:nvPr/>
        </p:nvSpPr>
        <p:spPr>
          <a:xfrm>
            <a:off x="8680866" y="1658540"/>
            <a:ext cx="1626520" cy="1232921"/>
          </a:xfrm>
          <a:prstGeom prst="ellips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EG" sz="2800" b="1" dirty="0">
              <a:solidFill>
                <a:schemeClr val="tx1"/>
              </a:solidFill>
            </a:endParaRPr>
          </a:p>
          <a:p>
            <a:pPr algn="ctr"/>
            <a:r>
              <a:rPr lang="ar-EG" sz="2800" b="1" dirty="0">
                <a:solidFill>
                  <a:schemeClr val="tx1"/>
                </a:solidFill>
              </a:rPr>
              <a:t>الجملة الاسمية</a:t>
            </a:r>
            <a:endParaRPr lang="en-US" sz="2800" b="1" dirty="0">
              <a:solidFill>
                <a:schemeClr val="tx1"/>
              </a:solidFill>
            </a:endParaRPr>
          </a:p>
          <a:p>
            <a:pPr algn="ctr"/>
            <a:endParaRPr lang="en-US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1DACD54-31BB-48B1-9FBC-8D7147AB7733}"/>
              </a:ext>
            </a:extLst>
          </p:cNvPr>
          <p:cNvSpPr/>
          <p:nvPr/>
        </p:nvSpPr>
        <p:spPr>
          <a:xfrm>
            <a:off x="9544926" y="3479431"/>
            <a:ext cx="1626520" cy="1281014"/>
          </a:xfrm>
          <a:prstGeom prst="ellipse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مبتدأ</a:t>
            </a:r>
            <a:endParaRPr lang="en-US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61EB6D3-94AF-497A-9801-B49B020ABB19}"/>
              </a:ext>
            </a:extLst>
          </p:cNvPr>
          <p:cNvSpPr/>
          <p:nvPr/>
        </p:nvSpPr>
        <p:spPr>
          <a:xfrm>
            <a:off x="7867606" y="3463987"/>
            <a:ext cx="1626520" cy="1281014"/>
          </a:xfrm>
          <a:prstGeom prst="ellipse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خبـر</a:t>
            </a:r>
            <a:endParaRPr lang="en-US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669B55E-D8ED-4292-BD6D-019F456F149D}"/>
              </a:ext>
            </a:extLst>
          </p:cNvPr>
          <p:cNvSpPr/>
          <p:nvPr/>
        </p:nvSpPr>
        <p:spPr>
          <a:xfrm>
            <a:off x="3315829" y="3559377"/>
            <a:ext cx="1626520" cy="1281014"/>
          </a:xfrm>
          <a:prstGeom prst="ellipse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فعل</a:t>
            </a:r>
            <a:endParaRPr lang="en-US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35B6FA1-F68B-459D-A2B4-A6C24283F793}"/>
              </a:ext>
            </a:extLst>
          </p:cNvPr>
          <p:cNvSpPr/>
          <p:nvPr/>
        </p:nvSpPr>
        <p:spPr>
          <a:xfrm>
            <a:off x="1689309" y="3559377"/>
            <a:ext cx="1626520" cy="1281014"/>
          </a:xfrm>
          <a:prstGeom prst="ellipse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فاعل</a:t>
            </a:r>
            <a:endParaRPr lang="en-US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83DDB3-98D3-429D-89F4-192E0D1B0A65}"/>
              </a:ext>
            </a:extLst>
          </p:cNvPr>
          <p:cNvSpPr/>
          <p:nvPr/>
        </p:nvSpPr>
        <p:spPr>
          <a:xfrm>
            <a:off x="8138621" y="2916116"/>
            <a:ext cx="28322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>
                <a:solidFill>
                  <a:schemeClr val="tx1"/>
                </a:solidFill>
              </a:rPr>
              <a:t>هي التي تبدأ باسم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87EE4-8D4D-4334-9CA2-EE39453345E2}"/>
              </a:ext>
            </a:extLst>
          </p:cNvPr>
          <p:cNvSpPr/>
          <p:nvPr/>
        </p:nvSpPr>
        <p:spPr>
          <a:xfrm>
            <a:off x="876049" y="2956211"/>
            <a:ext cx="289292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>
                <a:solidFill>
                  <a:schemeClr val="tx1"/>
                </a:solidFill>
              </a:rPr>
              <a:t>هي التي تبدأ بفعل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4CE76A-FC3B-4C4F-9010-39C65E397DB6}"/>
              </a:ext>
            </a:extLst>
          </p:cNvPr>
          <p:cNvSpPr/>
          <p:nvPr/>
        </p:nvSpPr>
        <p:spPr>
          <a:xfrm>
            <a:off x="8325853" y="5730538"/>
            <a:ext cx="2583942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>
                <a:solidFill>
                  <a:schemeClr val="tx1"/>
                </a:solidFill>
              </a:rPr>
              <a:t>محمدٌ      مجْتَهدٌ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AC831E-8AEB-46AB-8DC9-77C2BBBECC82}"/>
              </a:ext>
            </a:extLst>
          </p:cNvPr>
          <p:cNvSpPr/>
          <p:nvPr/>
        </p:nvSpPr>
        <p:spPr>
          <a:xfrm>
            <a:off x="85677" y="5515667"/>
            <a:ext cx="4955555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>
                <a:solidFill>
                  <a:schemeClr val="tx1"/>
                </a:solidFill>
              </a:rPr>
              <a:t>شَربَ      محمدٌ     الحليبَ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E71EF61-8E96-4A2F-A08F-C8A4EE403938}"/>
              </a:ext>
            </a:extLst>
          </p:cNvPr>
          <p:cNvSpPr/>
          <p:nvPr/>
        </p:nvSpPr>
        <p:spPr>
          <a:xfrm>
            <a:off x="85677" y="3559377"/>
            <a:ext cx="1626520" cy="1281014"/>
          </a:xfrm>
          <a:prstGeom prst="ellipse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مفعول</a:t>
            </a:r>
            <a:endParaRPr lang="en-US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B07B33-2F5E-4B20-B113-CC1C5FC43191}"/>
              </a:ext>
            </a:extLst>
          </p:cNvPr>
          <p:cNvSpPr/>
          <p:nvPr/>
        </p:nvSpPr>
        <p:spPr>
          <a:xfrm>
            <a:off x="2505117" y="0"/>
            <a:ext cx="71817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5400" b="1" dirty="0">
                <a:highlight>
                  <a:srgbClr val="FFFF00"/>
                </a:highlight>
              </a:rPr>
              <a:t>الجملة الاسمية والجملة الفعلية </a:t>
            </a:r>
            <a:endParaRPr lang="en-US" sz="5400" b="1" dirty="0">
              <a:highlight>
                <a:srgbClr val="FFFF00"/>
              </a:highlight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029F699-E7BC-4918-8AA5-ED0FC7734812}"/>
              </a:ext>
            </a:extLst>
          </p:cNvPr>
          <p:cNvCxnSpPr/>
          <p:nvPr/>
        </p:nvCxnSpPr>
        <p:spPr>
          <a:xfrm>
            <a:off x="10537371" y="4840391"/>
            <a:ext cx="0" cy="67527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35E31AC-2DBA-4AA9-B705-E0F0EC0D7849}"/>
              </a:ext>
            </a:extLst>
          </p:cNvPr>
          <p:cNvCxnSpPr/>
          <p:nvPr/>
        </p:nvCxnSpPr>
        <p:spPr>
          <a:xfrm>
            <a:off x="8570685" y="4840391"/>
            <a:ext cx="0" cy="67527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A992253-7706-49F4-903A-DCFAA88AFC35}"/>
              </a:ext>
            </a:extLst>
          </p:cNvPr>
          <p:cNvCxnSpPr/>
          <p:nvPr/>
        </p:nvCxnSpPr>
        <p:spPr>
          <a:xfrm>
            <a:off x="4078513" y="4840391"/>
            <a:ext cx="0" cy="67527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3E5088F-1194-4AD4-B964-C8FE8549358A}"/>
              </a:ext>
            </a:extLst>
          </p:cNvPr>
          <p:cNvCxnSpPr/>
          <p:nvPr/>
        </p:nvCxnSpPr>
        <p:spPr>
          <a:xfrm>
            <a:off x="788963" y="4840391"/>
            <a:ext cx="0" cy="67527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FAC7EB6-1E88-476F-B29C-934578AC9039}"/>
              </a:ext>
            </a:extLst>
          </p:cNvPr>
          <p:cNvCxnSpPr/>
          <p:nvPr/>
        </p:nvCxnSpPr>
        <p:spPr>
          <a:xfrm>
            <a:off x="2801552" y="4840391"/>
            <a:ext cx="0" cy="67527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92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5678129" y="923330"/>
            <a:ext cx="635421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AE" sz="4800" b="1" dirty="0">
                <a:ln w="11430"/>
                <a:solidFill>
                  <a:srgbClr val="002060"/>
                </a:solidFill>
                <a:highlight>
                  <a:srgbClr val="00FF00"/>
                </a:highlight>
              </a:rPr>
              <a:t>المبتدأ</a:t>
            </a:r>
            <a:r>
              <a:rPr lang="ar-AE" sz="4800" b="1" dirty="0">
                <a:ln w="11430"/>
                <a:solidFill>
                  <a:srgbClr val="002060"/>
                </a:solidFill>
              </a:rPr>
              <a:t>: هو الاسم الذي نبدأ به الجملة الاسمية</a:t>
            </a:r>
            <a:endParaRPr lang="ar-SA" sz="4800" b="1" u="sng" dirty="0">
              <a:ln w="11430"/>
              <a:solidFill>
                <a:srgbClr val="00206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5678129" y="2897268"/>
            <a:ext cx="6435213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AE" sz="4800" b="1" dirty="0">
                <a:ln w="11430"/>
                <a:solidFill>
                  <a:srgbClr val="002060"/>
                </a:solidFill>
                <a:highlight>
                  <a:srgbClr val="00FF00"/>
                </a:highlight>
              </a:rPr>
              <a:t>الخبر</a:t>
            </a:r>
            <a:r>
              <a:rPr lang="ar-AE" sz="4800" b="1" dirty="0">
                <a:ln w="11430"/>
                <a:solidFill>
                  <a:srgbClr val="002060"/>
                </a:solidFill>
              </a:rPr>
              <a:t>: هو الذي يخبرنا عن المبتدأ ويجعل  الجملة الاسمية مكتملة والمعنى مفهوم</a:t>
            </a:r>
            <a:endParaRPr lang="ar-AE" sz="4800" b="1" dirty="0">
              <a:ln w="11430"/>
              <a:solidFill>
                <a:srgbClr val="800080"/>
              </a:solidFill>
            </a:endParaRPr>
          </a:p>
          <a:p>
            <a:pPr algn="ctr"/>
            <a:r>
              <a:rPr lang="ar-AE" sz="4800" b="1" dirty="0">
                <a:ln w="11430"/>
              </a:rPr>
              <a:t>لكي </a:t>
            </a:r>
            <a:r>
              <a:rPr lang="ar-AE" sz="4800" b="1" dirty="0">
                <a:ln w="11430"/>
                <a:solidFill>
                  <a:srgbClr val="FF0000"/>
                </a:solidFill>
              </a:rPr>
              <a:t>نحدد الخبر </a:t>
            </a:r>
            <a:r>
              <a:rPr lang="ar-AE" sz="4800" b="1" dirty="0">
                <a:ln w="11430"/>
              </a:rPr>
              <a:t>نسألُ:</a:t>
            </a:r>
            <a:endParaRPr lang="ar-EG" sz="4800" b="1" dirty="0">
              <a:ln w="11430"/>
            </a:endParaRPr>
          </a:p>
          <a:p>
            <a:pPr algn="ctr"/>
            <a:r>
              <a:rPr lang="ar-AE" sz="4800" b="1" dirty="0">
                <a:ln w="11430"/>
              </a:rPr>
              <a:t> (</a:t>
            </a:r>
            <a:r>
              <a:rPr lang="ar-EG" sz="4800" b="1" dirty="0">
                <a:ln w="11430"/>
              </a:rPr>
              <a:t> </a:t>
            </a:r>
            <a:r>
              <a:rPr lang="ar-AE" sz="4800" b="1" u="sng" dirty="0">
                <a:ln w="11430"/>
                <a:solidFill>
                  <a:srgbClr val="FF0000"/>
                </a:solidFill>
              </a:rPr>
              <a:t>ماذا</a:t>
            </a:r>
            <a:r>
              <a:rPr lang="ar-AE" sz="4800" b="1" dirty="0">
                <a:ln w="11430"/>
                <a:solidFill>
                  <a:srgbClr val="FF0000"/>
                </a:solidFill>
              </a:rPr>
              <a:t> به المبتدأ</a:t>
            </a:r>
            <a:r>
              <a:rPr lang="ar-EG" sz="4800" b="1" dirty="0">
                <a:ln w="11430"/>
                <a:solidFill>
                  <a:srgbClr val="FF0000"/>
                </a:solidFill>
              </a:rPr>
              <a:t> ؟ </a:t>
            </a:r>
            <a:r>
              <a:rPr lang="ar-AE" sz="4800" b="1" dirty="0">
                <a:ln w="11430"/>
              </a:rPr>
              <a:t>)</a:t>
            </a:r>
            <a:endParaRPr lang="ar-SA" sz="4800" b="1" dirty="0">
              <a:ln w="11430"/>
              <a:solidFill>
                <a:srgbClr val="80008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4FFC13-B4BD-4B8D-BF93-EEA33E1E58DE}"/>
              </a:ext>
            </a:extLst>
          </p:cNvPr>
          <p:cNvSpPr/>
          <p:nvPr/>
        </p:nvSpPr>
        <p:spPr>
          <a:xfrm>
            <a:off x="3587945" y="0"/>
            <a:ext cx="50161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5400" b="1" dirty="0" err="1">
                <a:highlight>
                  <a:srgbClr val="FFFF00"/>
                </a:highlight>
              </a:rPr>
              <a:t>عناصرالجملة</a:t>
            </a:r>
            <a:r>
              <a:rPr lang="ar-EG" sz="5400" b="1" dirty="0">
                <a:highlight>
                  <a:srgbClr val="FFFF00"/>
                </a:highlight>
              </a:rPr>
              <a:t> الاسمية</a:t>
            </a:r>
            <a:endParaRPr lang="en-US" sz="5400" b="1" dirty="0">
              <a:highlight>
                <a:srgbClr val="FFFF00"/>
              </a:highligh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CB0853-544B-4AC2-AE6F-A43508C9B982}"/>
              </a:ext>
            </a:extLst>
          </p:cNvPr>
          <p:cNvSpPr/>
          <p:nvPr/>
        </p:nvSpPr>
        <p:spPr>
          <a:xfrm>
            <a:off x="717853" y="1131384"/>
            <a:ext cx="4304714" cy="11535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4800" b="1" dirty="0">
                <a:solidFill>
                  <a:schemeClr val="tx1"/>
                </a:solidFill>
              </a:rPr>
              <a:t>محمدٌ كتب الواجبَ .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83EFB5-3C36-4D4E-855D-B8F263DA601C}"/>
              </a:ext>
            </a:extLst>
          </p:cNvPr>
          <p:cNvSpPr/>
          <p:nvPr/>
        </p:nvSpPr>
        <p:spPr>
          <a:xfrm>
            <a:off x="717853" y="2673657"/>
            <a:ext cx="4304714" cy="11535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6000" b="1" dirty="0">
                <a:solidFill>
                  <a:schemeClr val="tx1"/>
                </a:solidFill>
              </a:rPr>
              <a:t>الرّيشُ ناعِمٌ.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1BD2DC-C31E-4205-ADA8-F31FFD0137B5}"/>
              </a:ext>
            </a:extLst>
          </p:cNvPr>
          <p:cNvSpPr/>
          <p:nvPr/>
        </p:nvSpPr>
        <p:spPr>
          <a:xfrm>
            <a:off x="717853" y="4213318"/>
            <a:ext cx="4304714" cy="11535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6000" b="1" dirty="0">
                <a:solidFill>
                  <a:schemeClr val="tx1"/>
                </a:solidFill>
              </a:rPr>
              <a:t>الفرشاةُ جَميلَةٌ.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44A98A-8F53-4E44-8B24-368FFB224F4D}"/>
              </a:ext>
            </a:extLst>
          </p:cNvPr>
          <p:cNvSpPr/>
          <p:nvPr/>
        </p:nvSpPr>
        <p:spPr>
          <a:xfrm>
            <a:off x="717853" y="5529369"/>
            <a:ext cx="4304714" cy="11535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4400" b="1" dirty="0">
                <a:solidFill>
                  <a:schemeClr val="tx1"/>
                </a:solidFill>
              </a:rPr>
              <a:t>هندٌ تلعبُ في الحديقة.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06BEAF-9E8D-4442-97F7-924E5943C0B8}"/>
              </a:ext>
            </a:extLst>
          </p:cNvPr>
          <p:cNvSpPr txBox="1"/>
          <p:nvPr/>
        </p:nvSpPr>
        <p:spPr>
          <a:xfrm>
            <a:off x="184887" y="508636"/>
            <a:ext cx="164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u="sng" dirty="0">
                <a:highlight>
                  <a:srgbClr val="FF00FF"/>
                </a:highlight>
              </a:rPr>
              <a:t>أمثلة </a:t>
            </a:r>
            <a:endParaRPr lang="en-US" b="1" u="sng" dirty="0">
              <a:highlight>
                <a:srgbClr val="FF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61797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DE9EFA-D423-45A2-9B4F-BA656858C7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63" b="20415"/>
          <a:stretch/>
        </p:blipFill>
        <p:spPr>
          <a:xfrm>
            <a:off x="3336413" y="0"/>
            <a:ext cx="9071429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4417471-F04E-4A45-906B-EA3C99671E63}"/>
              </a:ext>
            </a:extLst>
          </p:cNvPr>
          <p:cNvSpPr/>
          <p:nvPr/>
        </p:nvSpPr>
        <p:spPr>
          <a:xfrm>
            <a:off x="6223819" y="0"/>
            <a:ext cx="3510116" cy="10913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483769-879F-4DF8-B15B-B1830D450209}"/>
              </a:ext>
            </a:extLst>
          </p:cNvPr>
          <p:cNvSpPr txBox="1"/>
          <p:nvPr/>
        </p:nvSpPr>
        <p:spPr>
          <a:xfrm>
            <a:off x="162232" y="676815"/>
            <a:ext cx="4218039" cy="60631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EG" dirty="0">
                <a:highlight>
                  <a:srgbClr val="FF00FF"/>
                </a:highlight>
              </a:rPr>
              <a:t> </a:t>
            </a:r>
            <a:endParaRPr lang="ar-EG" sz="3200" dirty="0">
              <a:highlight>
                <a:srgbClr val="FF00FF"/>
              </a:highlight>
            </a:endParaRPr>
          </a:p>
          <a:p>
            <a:pPr algn="ctr"/>
            <a:r>
              <a:rPr lang="ar-EG" sz="3200" dirty="0">
                <a:highlight>
                  <a:srgbClr val="00FF00"/>
                </a:highlight>
              </a:rPr>
              <a:t>شرِبَ محمدٌ الحليبَ .</a:t>
            </a:r>
          </a:p>
          <a:p>
            <a:pPr algn="ctr"/>
            <a:r>
              <a:rPr lang="ar-EG" sz="3200" dirty="0"/>
              <a:t>شربَ فعل ماض </a:t>
            </a:r>
          </a:p>
          <a:p>
            <a:pPr algn="ctr"/>
            <a:r>
              <a:rPr lang="ar-EG" sz="3200" b="1" dirty="0">
                <a:solidFill>
                  <a:srgbClr val="C00000"/>
                </a:solidFill>
              </a:rPr>
              <a:t>من الذي شرب ؟</a:t>
            </a:r>
          </a:p>
          <a:p>
            <a:pPr algn="ctr"/>
            <a:r>
              <a:rPr lang="ar-EG" sz="3200" dirty="0"/>
              <a:t>الإجابة : محمد </a:t>
            </a:r>
          </a:p>
          <a:p>
            <a:pPr algn="ctr"/>
            <a:r>
              <a:rPr lang="ar-EG" sz="3200" dirty="0"/>
              <a:t>إذا محمدٌ فاعل مرفوع وعلامة رفعه الضمة الظاهرة</a:t>
            </a:r>
          </a:p>
          <a:p>
            <a:pPr algn="ctr"/>
            <a:r>
              <a:rPr lang="ar-EG" sz="3200" b="1" dirty="0">
                <a:solidFill>
                  <a:srgbClr val="C00000"/>
                </a:solidFill>
              </a:rPr>
              <a:t>السؤال : ماذا شرب محمدٌ</a:t>
            </a:r>
            <a:r>
              <a:rPr lang="ar-EG" sz="3200" dirty="0"/>
              <a:t>؟ </a:t>
            </a:r>
          </a:p>
          <a:p>
            <a:pPr algn="ctr"/>
            <a:r>
              <a:rPr lang="ar-EG" sz="3200" dirty="0"/>
              <a:t>الإجابة : الحليبَ </a:t>
            </a:r>
          </a:p>
          <a:p>
            <a:pPr algn="ctr"/>
            <a:r>
              <a:rPr lang="ar-EG" sz="3200" dirty="0"/>
              <a:t>إذا الحليبَ مفعول به منصوب وعلامة نصبه الفتحة الظاهرة على آخره </a:t>
            </a:r>
            <a:r>
              <a:rPr lang="ar-EG" dirty="0"/>
              <a:t>.</a:t>
            </a:r>
          </a:p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E406DE-4A3D-4231-856A-B476848C6A59}"/>
              </a:ext>
            </a:extLst>
          </p:cNvPr>
          <p:cNvSpPr txBox="1"/>
          <p:nvPr/>
        </p:nvSpPr>
        <p:spPr>
          <a:xfrm>
            <a:off x="2172304" y="117987"/>
            <a:ext cx="164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3200" b="1" u="sng" dirty="0">
                <a:highlight>
                  <a:srgbClr val="FF00FF"/>
                </a:highlight>
              </a:rPr>
              <a:t>مثال</a:t>
            </a:r>
            <a:endParaRPr lang="en-US" b="1" u="sng" dirty="0">
              <a:highlight>
                <a:srgbClr val="FF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096584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9CE2A9A-C8F4-474C-BCCC-BDBB6D3DF806}"/>
              </a:ext>
            </a:extLst>
          </p:cNvPr>
          <p:cNvGrpSpPr/>
          <p:nvPr/>
        </p:nvGrpSpPr>
        <p:grpSpPr>
          <a:xfrm>
            <a:off x="235975" y="288485"/>
            <a:ext cx="11695470" cy="6164658"/>
            <a:chOff x="3826934" y="86802"/>
            <a:chExt cx="4004732" cy="4781529"/>
          </a:xfrm>
        </p:grpSpPr>
        <p:pic>
          <p:nvPicPr>
            <p:cNvPr id="6" name="Picture 5" descr="A close up of a sign&#10;&#10;Description automatically generated">
              <a:extLst>
                <a:ext uri="{FF2B5EF4-FFF2-40B4-BE49-F238E27FC236}">
                  <a16:creationId xmlns:a16="http://schemas.microsoft.com/office/drawing/2014/main" id="{B108266D-E81E-4310-B1D7-83EB2AF75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4454" y="86802"/>
              <a:ext cx="3601679" cy="2475754"/>
            </a:xfrm>
            <a:prstGeom prst="rect">
              <a:avLst/>
            </a:prstGeom>
          </p:spPr>
        </p:pic>
        <p:sp>
          <p:nvSpPr>
            <p:cNvPr id="7" name="Rounded Rectangle 2">
              <a:extLst>
                <a:ext uri="{FF2B5EF4-FFF2-40B4-BE49-F238E27FC236}">
                  <a16:creationId xmlns:a16="http://schemas.microsoft.com/office/drawing/2014/main" id="{868DBB26-F76A-44DE-87F0-3AC512153911}"/>
                </a:ext>
              </a:extLst>
            </p:cNvPr>
            <p:cNvSpPr/>
            <p:nvPr/>
          </p:nvSpPr>
          <p:spPr>
            <a:xfrm>
              <a:off x="6731000" y="2494821"/>
              <a:ext cx="1100666" cy="2373509"/>
            </a:xfrm>
            <a:prstGeom prst="roundRect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rmAutofit/>
            </a:bodyPr>
            <a:lstStyle/>
            <a:p>
              <a:pPr algn="ctr" rtl="1">
                <a:lnSpc>
                  <a:spcPct val="90000"/>
                </a:lnSpc>
                <a:spcAft>
                  <a:spcPts val="600"/>
                </a:spcAft>
              </a:pPr>
              <a:r>
                <a:rPr lang="ar-AE" sz="2800" b="1" dirty="0">
                  <a:solidFill>
                    <a:srgbClr val="FF0000"/>
                  </a:solidFill>
                </a:rPr>
                <a:t>و هو ما دلّ على حدث وانتهى </a:t>
              </a:r>
              <a:endParaRPr lang="en-US" sz="2800" dirty="0">
                <a:solidFill>
                  <a:srgbClr val="FF0000"/>
                </a:solidFill>
              </a:endParaRPr>
            </a:p>
            <a:p>
              <a:pPr algn="ctr" rtl="1">
                <a:lnSpc>
                  <a:spcPct val="90000"/>
                </a:lnSpc>
                <a:spcAft>
                  <a:spcPts val="600"/>
                </a:spcAft>
              </a:pPr>
              <a:r>
                <a:rPr lang="ar-AE" sz="2800" dirty="0"/>
                <a:t> مثل :</a:t>
              </a:r>
            </a:p>
            <a:p>
              <a:pPr algn="ctr" rtl="1">
                <a:lnSpc>
                  <a:spcPct val="90000"/>
                </a:lnSpc>
                <a:spcAft>
                  <a:spcPts val="600"/>
                </a:spcAft>
              </a:pPr>
              <a:r>
                <a:rPr lang="ar-AE" sz="2800" dirty="0"/>
                <a:t> </a:t>
              </a:r>
              <a:r>
                <a:rPr lang="ar-AE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شرب  نام َ ، كتبَ</a:t>
              </a:r>
              <a:endParaRPr lang="en-US" sz="2800" dirty="0"/>
            </a:p>
          </p:txBody>
        </p:sp>
        <p:sp>
          <p:nvSpPr>
            <p:cNvPr id="8" name="Rounded Rectangle 3">
              <a:extLst>
                <a:ext uri="{FF2B5EF4-FFF2-40B4-BE49-F238E27FC236}">
                  <a16:creationId xmlns:a16="http://schemas.microsoft.com/office/drawing/2014/main" id="{C0BDB97F-B04C-4D47-9D81-501FF42A2D02}"/>
                </a:ext>
              </a:extLst>
            </p:cNvPr>
            <p:cNvSpPr/>
            <p:nvPr/>
          </p:nvSpPr>
          <p:spPr>
            <a:xfrm>
              <a:off x="5283198" y="2494821"/>
              <a:ext cx="1109133" cy="237351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666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rmAutofit/>
            </a:bodyPr>
            <a:lstStyle/>
            <a:p>
              <a:pPr algn="ctr" rtl="1">
                <a:lnSpc>
                  <a:spcPct val="90000"/>
                </a:lnSpc>
                <a:spcAft>
                  <a:spcPts val="600"/>
                </a:spcAft>
              </a:pPr>
              <a:r>
                <a:rPr lang="ar-AE" sz="2400" b="1" dirty="0">
                  <a:solidFill>
                    <a:srgbClr val="FF0000"/>
                  </a:solidFill>
                </a:rPr>
                <a:t>ما دلّ على حدث في الزّمن الحاضر أو المستقبل  </a:t>
              </a:r>
              <a:r>
                <a:rPr lang="ar-AE" sz="2400" dirty="0"/>
                <a:t>مثل :</a:t>
              </a:r>
            </a:p>
            <a:p>
              <a:pPr algn="ctr" rtl="1">
                <a:lnSpc>
                  <a:spcPct val="90000"/>
                </a:lnSpc>
                <a:spcAft>
                  <a:spcPts val="600"/>
                </a:spcAft>
              </a:pPr>
              <a:r>
                <a:rPr lang="ar-AE" sz="2400" dirty="0"/>
                <a:t> </a:t>
              </a:r>
              <a:r>
                <a:rPr lang="ar-AE" sz="2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ينام ، يجلسُ ، يفرح</a:t>
              </a:r>
            </a:p>
            <a:p>
              <a:pPr algn="ctr" rtl="1">
                <a:lnSpc>
                  <a:spcPct val="90000"/>
                </a:lnSpc>
                <a:spcAft>
                  <a:spcPts val="600"/>
                </a:spcAft>
              </a:pPr>
              <a:r>
                <a:rPr lang="ar-AE" sz="2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ar-AE" sz="2400" dirty="0"/>
                <a:t> </a:t>
              </a:r>
              <a:endParaRPr lang="en-US" sz="2400" dirty="0"/>
            </a:p>
          </p:txBody>
        </p:sp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6FB17D98-89B3-485C-ADEB-E48E1A13686A}"/>
                </a:ext>
              </a:extLst>
            </p:cNvPr>
            <p:cNvSpPr/>
            <p:nvPr/>
          </p:nvSpPr>
          <p:spPr>
            <a:xfrm>
              <a:off x="3826934" y="2477886"/>
              <a:ext cx="1126066" cy="2390445"/>
            </a:xfrm>
            <a:prstGeom prst="roundRect">
              <a:avLst/>
            </a:prstGeom>
            <a:ln w="28575">
              <a:solidFill>
                <a:srgbClr val="00666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rmAutofit/>
            </a:bodyPr>
            <a:lstStyle/>
            <a:p>
              <a:pPr algn="ctr" rtl="1">
                <a:lnSpc>
                  <a:spcPct val="90000"/>
                </a:lnSpc>
                <a:spcAft>
                  <a:spcPts val="600"/>
                </a:spcAft>
              </a:pPr>
              <a:r>
                <a:rPr lang="ar-AE" sz="2400" b="1">
                  <a:solidFill>
                    <a:srgbClr val="FF0000"/>
                  </a:solidFill>
                </a:rPr>
                <a:t>ما دلّ على طلب حدوث الفعل في الزّمن المستقبل </a:t>
              </a:r>
            </a:p>
            <a:p>
              <a:pPr algn="ctr" rtl="1">
                <a:lnSpc>
                  <a:spcPct val="90000"/>
                </a:lnSpc>
                <a:spcAft>
                  <a:spcPts val="600"/>
                </a:spcAft>
              </a:pPr>
              <a:r>
                <a:rPr lang="ar-AE" sz="2400"/>
                <a:t>مثل :</a:t>
              </a:r>
            </a:p>
            <a:p>
              <a:pPr algn="ctr" rtl="1">
                <a:lnSpc>
                  <a:spcPct val="90000"/>
                </a:lnSpc>
                <a:spcAft>
                  <a:spcPts val="600"/>
                </a:spcAft>
              </a:pPr>
              <a:r>
                <a:rPr lang="ar-AE" sz="2400"/>
                <a:t>انتبهْ ، قم ْ  اكتب </a:t>
              </a:r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146457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B602BED-EA9D-4D92-BD1F-B55D75905E5B}"/>
              </a:ext>
            </a:extLst>
          </p:cNvPr>
          <p:cNvSpPr/>
          <p:nvPr/>
        </p:nvSpPr>
        <p:spPr>
          <a:xfrm>
            <a:off x="3674362" y="109249"/>
            <a:ext cx="42627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4400" b="1" dirty="0">
                <a:highlight>
                  <a:srgbClr val="FFFF00"/>
                </a:highlight>
              </a:rPr>
              <a:t>ضمائر الرفع المنفصلة</a:t>
            </a:r>
            <a:endParaRPr lang="en-US" sz="4400" b="1" dirty="0">
              <a:highlight>
                <a:srgbClr val="FFFF00"/>
              </a:highligh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B9DBC8-93ED-47FF-AA12-8F84A0DBC0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52" t="26425" r="19405" b="12997"/>
          <a:stretch/>
        </p:blipFill>
        <p:spPr>
          <a:xfrm>
            <a:off x="137886" y="969404"/>
            <a:ext cx="11916227" cy="570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452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029A96-87DB-4B67-9BE5-8D43E99608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690" t="23055" r="17262" b="136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76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01C5BD9-D6E7-495F-BE55-EDAFC572C2D0}"/>
              </a:ext>
            </a:extLst>
          </p:cNvPr>
          <p:cNvSpPr/>
          <p:nvPr/>
        </p:nvSpPr>
        <p:spPr>
          <a:xfrm>
            <a:off x="1851684" y="196334"/>
            <a:ext cx="89530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4400" dirty="0">
                <a:highlight>
                  <a:srgbClr val="FFFF00"/>
                </a:highlight>
              </a:rPr>
              <a:t>ﺍﻟﺤُﺮﻭﻑِ ﺍﻟَّﺘﻲ ﺗُﻠْﻔَﻆُ ﻭَﻻ ﺗُﻜﺘَﺐ ﻭﺍﻟّﺘﻲ ﺗُﻜﺘَﺐُ ﻭﻻ ﺗُﻠْﻔَﻆُ</a:t>
            </a:r>
            <a:endParaRPr lang="en-US" sz="7200" b="1" dirty="0"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327464-6728-4C1D-B954-D3FE1EB2F24A}"/>
              </a:ext>
            </a:extLst>
          </p:cNvPr>
          <p:cNvSpPr txBox="1"/>
          <p:nvPr/>
        </p:nvSpPr>
        <p:spPr>
          <a:xfrm>
            <a:off x="8723086" y="1443841"/>
            <a:ext cx="3468914" cy="4524315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highlight>
                  <a:srgbClr val="00FF00"/>
                </a:highlight>
              </a:rPr>
              <a:t>حروف </a:t>
            </a:r>
            <a:r>
              <a:rPr lang="ar-EG" sz="3200" b="1" dirty="0">
                <a:highlight>
                  <a:srgbClr val="00FF00"/>
                </a:highlight>
              </a:rPr>
              <a:t>تلفظ</a:t>
            </a:r>
            <a:r>
              <a:rPr lang="ar-AE" sz="3200" b="1" dirty="0">
                <a:highlight>
                  <a:srgbClr val="00FF00"/>
                </a:highlight>
              </a:rPr>
              <a:t> ولا تكتب</a:t>
            </a:r>
          </a:p>
          <a:p>
            <a:pPr algn="ctr"/>
            <a:r>
              <a:rPr lang="ar-AE" sz="3200" b="1" dirty="0"/>
              <a:t>الله</a:t>
            </a:r>
          </a:p>
          <a:p>
            <a:pPr algn="ctr"/>
            <a:r>
              <a:rPr lang="ar-AE" sz="3200" b="1" dirty="0"/>
              <a:t>إله</a:t>
            </a:r>
          </a:p>
          <a:p>
            <a:pPr algn="ctr"/>
            <a:r>
              <a:rPr lang="ar-AE" sz="3200" b="1" dirty="0"/>
              <a:t>الرحمن</a:t>
            </a:r>
          </a:p>
          <a:p>
            <a:pPr algn="ctr"/>
            <a:r>
              <a:rPr lang="ar-AE" sz="3200" b="1" dirty="0"/>
              <a:t>أولئك – هؤلاء</a:t>
            </a:r>
          </a:p>
          <a:p>
            <a:pPr algn="ctr"/>
            <a:r>
              <a:rPr lang="ar-AE" sz="3200" b="1" dirty="0"/>
              <a:t>هكذا – ذلك – ذلكم</a:t>
            </a:r>
          </a:p>
          <a:p>
            <a:pPr algn="ctr"/>
            <a:r>
              <a:rPr lang="ar-AE" sz="3200" b="1" dirty="0"/>
              <a:t>لكن – طه</a:t>
            </a:r>
            <a:endParaRPr lang="ar-EG" sz="3200" b="1" dirty="0"/>
          </a:p>
          <a:p>
            <a:pPr algn="ctr"/>
            <a:r>
              <a:rPr lang="ar-AE" sz="3200" b="1" dirty="0"/>
              <a:t>بابٌ – بابٍ – بابًا</a:t>
            </a:r>
          </a:p>
          <a:p>
            <a:pPr algn="ctr"/>
            <a:endParaRPr lang="en-US" sz="32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43255D-D944-4B4B-8F90-925A03BDFAD6}"/>
              </a:ext>
            </a:extLst>
          </p:cNvPr>
          <p:cNvSpPr txBox="1"/>
          <p:nvPr/>
        </p:nvSpPr>
        <p:spPr>
          <a:xfrm>
            <a:off x="4876800" y="1443841"/>
            <a:ext cx="3669732" cy="44012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highlight>
                  <a:srgbClr val="00FF00"/>
                </a:highlight>
              </a:rPr>
              <a:t>حروف تكتب ولا </a:t>
            </a:r>
            <a:r>
              <a:rPr lang="ar-EG" sz="3200" b="1" dirty="0">
                <a:highlight>
                  <a:srgbClr val="00FF00"/>
                </a:highlight>
              </a:rPr>
              <a:t>تلفظ</a:t>
            </a:r>
            <a:endParaRPr lang="ar-AE" sz="3200" b="1" dirty="0">
              <a:highlight>
                <a:srgbClr val="00FF00"/>
              </a:highlight>
            </a:endParaRPr>
          </a:p>
          <a:p>
            <a:pPr algn="ctr"/>
            <a:endParaRPr lang="ar-AE" sz="3200" b="1" dirty="0"/>
          </a:p>
          <a:p>
            <a:pPr algn="ctr"/>
            <a:r>
              <a:rPr lang="ar-AE" sz="3200" b="1" dirty="0"/>
              <a:t>عمرو</a:t>
            </a:r>
          </a:p>
          <a:p>
            <a:pPr algn="ctr"/>
            <a:r>
              <a:rPr lang="ar-AE" sz="3200" b="1" dirty="0"/>
              <a:t>أولو – أولي – </a:t>
            </a:r>
            <a:endParaRPr lang="ar-EG" sz="3200" b="1" dirty="0"/>
          </a:p>
          <a:p>
            <a:pPr algn="ctr"/>
            <a:r>
              <a:rPr lang="ar-AE" sz="3200" b="1" dirty="0"/>
              <a:t>أولاء – أولات</a:t>
            </a:r>
            <a:endParaRPr lang="ar-EG" sz="3200" b="1" dirty="0"/>
          </a:p>
          <a:p>
            <a:pPr algn="ctr"/>
            <a:endParaRPr lang="ar-AE" sz="3200" b="1" dirty="0"/>
          </a:p>
          <a:p>
            <a:pPr algn="ctr"/>
            <a:r>
              <a:rPr lang="ar-AE" sz="3200" b="1" dirty="0"/>
              <a:t>اشترك – ابتسم – انبهر </a:t>
            </a:r>
          </a:p>
          <a:p>
            <a:pPr algn="ctr"/>
            <a:r>
              <a:rPr lang="ar-AE" sz="3200" b="1" dirty="0"/>
              <a:t>لم </a:t>
            </a:r>
            <a:r>
              <a:rPr lang="ar-EG" sz="3200" b="1" dirty="0"/>
              <a:t>يلعبوا</a:t>
            </a:r>
            <a:r>
              <a:rPr lang="ar-AE" sz="3200" b="1" dirty="0"/>
              <a:t> ( ألف التفريق )</a:t>
            </a:r>
            <a:endParaRPr lang="ar-EG" sz="3200" b="1" dirty="0"/>
          </a:p>
          <a:p>
            <a:pPr algn="ctr"/>
            <a:endParaRPr lang="en-US" sz="2400" b="1" dirty="0"/>
          </a:p>
        </p:txBody>
      </p:sp>
      <p:pic>
        <p:nvPicPr>
          <p:cNvPr id="7" name="Picture 2" descr="نتيجة بحث الصور عن حروف تلفظ ولا تكتب">
            <a:extLst>
              <a:ext uri="{FF2B5EF4-FFF2-40B4-BE49-F238E27FC236}">
                <a16:creationId xmlns:a16="http://schemas.microsoft.com/office/drawing/2014/main" id="{BB17A68B-B987-4BAE-A23B-FC8A6FFC9B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23095" t="23419" r="22262" b="18688"/>
          <a:stretch/>
        </p:blipFill>
        <p:spPr bwMode="auto">
          <a:xfrm>
            <a:off x="113732" y="1920706"/>
            <a:ext cx="4586514" cy="34474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025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539470-9E0C-485C-B127-7E917E92B16B}"/>
              </a:ext>
            </a:extLst>
          </p:cNvPr>
          <p:cNvSpPr txBox="1"/>
          <p:nvPr/>
        </p:nvSpPr>
        <p:spPr>
          <a:xfrm>
            <a:off x="3665621" y="18826"/>
            <a:ext cx="4860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u="sng" dirty="0">
                <a:highlight>
                  <a:srgbClr val="FFFF00"/>
                </a:highlight>
              </a:rPr>
              <a:t>كتابة الألف اللينة في </a:t>
            </a:r>
            <a:r>
              <a:rPr lang="ar-EG" sz="3200" b="1" u="sng" dirty="0">
                <a:highlight>
                  <a:srgbClr val="FFFF00"/>
                </a:highlight>
              </a:rPr>
              <a:t>نهاية </a:t>
            </a:r>
            <a:r>
              <a:rPr lang="ar-AE" sz="3200" b="1" u="sng" dirty="0">
                <a:highlight>
                  <a:srgbClr val="FFFF00"/>
                </a:highlight>
              </a:rPr>
              <a:t>الكلمات </a:t>
            </a:r>
            <a:endParaRPr lang="en-US" sz="3200" b="1" u="sng" dirty="0">
              <a:highlight>
                <a:srgbClr val="FFFF00"/>
              </a:highligh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53EA08-48C8-4F1B-8CB5-9D2AE87F4772}"/>
              </a:ext>
            </a:extLst>
          </p:cNvPr>
          <p:cNvSpPr/>
          <p:nvPr/>
        </p:nvSpPr>
        <p:spPr bwMode="auto">
          <a:xfrm>
            <a:off x="8848384" y="1567754"/>
            <a:ext cx="1859079" cy="120470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الأفعال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905371-8E08-4EB7-94FD-516C9C0C7B55}"/>
              </a:ext>
            </a:extLst>
          </p:cNvPr>
          <p:cNvSpPr/>
          <p:nvPr/>
        </p:nvSpPr>
        <p:spPr bwMode="auto">
          <a:xfrm>
            <a:off x="4069175" y="1588386"/>
            <a:ext cx="2137443" cy="115695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الأسماء</a:t>
            </a:r>
            <a:r>
              <a:rPr kumimoji="0" lang="ar-AE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39C52E-177C-4CBF-A2ED-77E657FAFD6C}"/>
              </a:ext>
            </a:extLst>
          </p:cNvPr>
          <p:cNvSpPr/>
          <p:nvPr/>
        </p:nvSpPr>
        <p:spPr bwMode="auto">
          <a:xfrm>
            <a:off x="385372" y="1540636"/>
            <a:ext cx="2552138" cy="115695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الحروف</a:t>
            </a:r>
            <a:r>
              <a:rPr kumimoji="0" lang="ar-AE" sz="6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AE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0BF7F255-7CCF-47E1-832C-274B266C231B}"/>
              </a:ext>
            </a:extLst>
          </p:cNvPr>
          <p:cNvSpPr/>
          <p:nvPr/>
        </p:nvSpPr>
        <p:spPr>
          <a:xfrm>
            <a:off x="1139504" y="2745337"/>
            <a:ext cx="765392" cy="501949"/>
          </a:xfrm>
          <a:prstGeom prst="downArrow">
            <a:avLst/>
          </a:prstGeom>
          <a:solidFill>
            <a:srgbClr val="FFFF00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562F67-3D90-46B6-8841-6F986D078E66}"/>
              </a:ext>
            </a:extLst>
          </p:cNvPr>
          <p:cNvSpPr/>
          <p:nvPr/>
        </p:nvSpPr>
        <p:spPr bwMode="auto">
          <a:xfrm>
            <a:off x="385372" y="3301708"/>
            <a:ext cx="2395436" cy="34709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>
                <a:latin typeface="Comic Sans MS" panose="030F0702030302020204" pitchFamily="66" charset="0"/>
                <a:cs typeface="Arial" panose="020B0604020202020204" pitchFamily="34" charset="0"/>
              </a:rPr>
              <a:t>كل الحروف المنتهية بالألف اللينة تكتب قائمة 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AE" sz="3600" b="1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ما عدا</a:t>
            </a: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AE" sz="3600" b="1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إلى على حتى بلى </a:t>
            </a:r>
            <a:r>
              <a:rPr kumimoji="0" lang="ar-AE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0439B14-A423-4F8D-ADB4-D5257FA2F188}"/>
              </a:ext>
            </a:extLst>
          </p:cNvPr>
          <p:cNvSpPr/>
          <p:nvPr/>
        </p:nvSpPr>
        <p:spPr bwMode="auto">
          <a:xfrm>
            <a:off x="3149435" y="3287808"/>
            <a:ext cx="4168985" cy="34848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8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الأسماء الثلاثية</a:t>
            </a:r>
            <a:r>
              <a:rPr kumimoji="0" lang="ar-EG" sz="2800" b="1" i="0" u="sng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: 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إذا كان الاسم</a:t>
            </a: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مفردا نأتي بالجمع وإذا كان جمعًا نأتي بالمفرد</a:t>
            </a:r>
          </a:p>
          <a:p>
            <a:pPr lvl="0"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800" b="1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فَتى</a:t>
            </a:r>
            <a:r>
              <a:rPr lang="ar-EG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         </a:t>
            </a:r>
            <a:r>
              <a:rPr lang="ar-EG" sz="2800" b="1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فِتْيَةٌ</a:t>
            </a:r>
            <a:r>
              <a:rPr lang="ar-EG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   </a:t>
            </a:r>
            <a:r>
              <a:rPr lang="ar-EG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ذُرا</a:t>
            </a:r>
            <a:r>
              <a:rPr lang="ar-EG" sz="2800" b="1" dirty="0">
                <a:latin typeface="Comic Sans MS" panose="030F0702030302020204" pitchFamily="66" charset="0"/>
              </a:rPr>
              <a:t>         </a:t>
            </a:r>
            <a:r>
              <a:rPr lang="ar-EG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ذروة</a:t>
            </a:r>
            <a:endParaRPr kumimoji="0" lang="ar-EG" sz="2800" b="1" i="0" u="none" strike="noStrike" kern="1200" cap="none" spc="0" normalizeH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800" b="1" u="sng" dirty="0">
                <a:latin typeface="Comic Sans MS" panose="030F0702030302020204" pitchFamily="66" charset="0"/>
                <a:cs typeface="Arial" panose="020B0604020202020204" pitchFamily="34" charset="0"/>
              </a:rPr>
              <a:t>الأسماء غير الثلاثية : </a:t>
            </a:r>
            <a:r>
              <a:rPr lang="ar-EG" sz="2800" b="1" dirty="0">
                <a:latin typeface="Comic Sans MS" panose="030F0702030302020204" pitchFamily="66" charset="0"/>
              </a:rPr>
              <a:t>إذا كان قبل الألف اللينة ياء كتبت قائمة</a:t>
            </a:r>
          </a:p>
          <a:p>
            <a:pPr lvl="0"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800" b="1" dirty="0">
                <a:latin typeface="Comic Sans MS" panose="030F0702030302020204" pitchFamily="66" charset="0"/>
              </a:rPr>
              <a:t>وإذا كان قبلها أي حرف آخر كتبت مقصورة مثل   </a:t>
            </a:r>
            <a:r>
              <a:rPr lang="ar-EG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مستشفى</a:t>
            </a:r>
            <a:r>
              <a:rPr lang="ar-EG" sz="2800" b="1" dirty="0">
                <a:latin typeface="Comic Sans MS" panose="030F0702030302020204" pitchFamily="66" charset="0"/>
              </a:rPr>
              <a:t> – </a:t>
            </a:r>
            <a:r>
              <a:rPr lang="ar-EG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عطايا</a:t>
            </a:r>
            <a:endParaRPr lang="ar-AE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EG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endParaRPr kumimoji="0" lang="ar-AE" sz="28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EG" sz="4400" b="1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ACCFF84-51FF-49F2-B086-0FF74A1A3274}"/>
              </a:ext>
            </a:extLst>
          </p:cNvPr>
          <p:cNvSpPr/>
          <p:nvPr/>
        </p:nvSpPr>
        <p:spPr bwMode="auto">
          <a:xfrm>
            <a:off x="7620720" y="3281078"/>
            <a:ext cx="4264993" cy="346923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نحول </a:t>
            </a:r>
            <a:r>
              <a:rPr lang="ar-AE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الفعل الماضي</a:t>
            </a:r>
            <a:endParaRPr kumimoji="0" lang="ar-AE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AE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إلى مضارع</a:t>
            </a:r>
            <a:r>
              <a:rPr lang="ar-EG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 في الثلاثي وفي غير الثلاثي ننظر للحرف قبل الألف اللينة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EG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إذا كان قبلها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EG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ياء كتبت قائمة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EG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وإذا كان قبلها أي حرف آخر كتبت مقصورة</a:t>
            </a:r>
            <a:endParaRPr lang="ar-AE" sz="2800" b="1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AE" sz="4000" b="1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kumimoji="0" lang="ar-AE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785AED9-1A44-410A-8423-C270357E1C8F}"/>
              </a:ext>
            </a:extLst>
          </p:cNvPr>
          <p:cNvSpPr/>
          <p:nvPr/>
        </p:nvSpPr>
        <p:spPr bwMode="auto">
          <a:xfrm>
            <a:off x="7924968" y="4590361"/>
            <a:ext cx="914400" cy="3951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AE" sz="2400" b="1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يقضي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AC98BA4-85BD-49B6-BBC7-DA72EAD91A6B}"/>
              </a:ext>
            </a:extLst>
          </p:cNvPr>
          <p:cNvSpPr/>
          <p:nvPr/>
        </p:nvSpPr>
        <p:spPr bwMode="auto">
          <a:xfrm>
            <a:off x="9209635" y="4589623"/>
            <a:ext cx="914400" cy="3951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AE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cs typeface="Arial" panose="020B0604020202020204" pitchFamily="34" charset="0"/>
              </a:rPr>
              <a:t>قضى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16ADA9F-78B1-417F-86F8-4D9085FB63BA}"/>
              </a:ext>
            </a:extLst>
          </p:cNvPr>
          <p:cNvSpPr/>
          <p:nvPr/>
        </p:nvSpPr>
        <p:spPr bwMode="auto">
          <a:xfrm>
            <a:off x="7926608" y="5095496"/>
            <a:ext cx="914400" cy="3951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AE" sz="2400" b="1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يسمو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A45020D-E6A6-467B-BA1A-B00137164249}"/>
              </a:ext>
            </a:extLst>
          </p:cNvPr>
          <p:cNvSpPr/>
          <p:nvPr/>
        </p:nvSpPr>
        <p:spPr bwMode="auto">
          <a:xfrm>
            <a:off x="9209635" y="5064658"/>
            <a:ext cx="914400" cy="3951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AE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cs typeface="Arial" panose="020B0604020202020204" pitchFamily="34" charset="0"/>
              </a:rPr>
              <a:t>سما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992FA14-8E5E-4C04-BDE3-B3130F3B2DB5}"/>
              </a:ext>
            </a:extLst>
          </p:cNvPr>
          <p:cNvSpPr/>
          <p:nvPr/>
        </p:nvSpPr>
        <p:spPr bwMode="auto">
          <a:xfrm>
            <a:off x="9209635" y="5539693"/>
            <a:ext cx="914400" cy="3951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EG" sz="2400" b="1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أحيا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A85EFB-8754-46AF-AA06-0D64773F25CF}"/>
              </a:ext>
            </a:extLst>
          </p:cNvPr>
          <p:cNvSpPr/>
          <p:nvPr/>
        </p:nvSpPr>
        <p:spPr bwMode="auto">
          <a:xfrm>
            <a:off x="7883632" y="5568704"/>
            <a:ext cx="914400" cy="3951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EG" sz="2400" b="1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أعطى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A40D3EF7-9778-4EEB-9701-645259BAE7EE}"/>
              </a:ext>
            </a:extLst>
          </p:cNvPr>
          <p:cNvSpPr/>
          <p:nvPr/>
        </p:nvSpPr>
        <p:spPr>
          <a:xfrm>
            <a:off x="6029988" y="4741837"/>
            <a:ext cx="612139" cy="24289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Arrow: Left 32">
            <a:extLst>
              <a:ext uri="{FF2B5EF4-FFF2-40B4-BE49-F238E27FC236}">
                <a16:creationId xmlns:a16="http://schemas.microsoft.com/office/drawing/2014/main" id="{20017EE3-6F81-4334-83A0-FD9854218254}"/>
              </a:ext>
            </a:extLst>
          </p:cNvPr>
          <p:cNvSpPr/>
          <p:nvPr/>
        </p:nvSpPr>
        <p:spPr>
          <a:xfrm>
            <a:off x="4082749" y="4721945"/>
            <a:ext cx="612139" cy="24289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B3C8C-A832-4CC6-AAF3-6B7BEEDB7E50}"/>
              </a:ext>
            </a:extLst>
          </p:cNvPr>
          <p:cNvSpPr txBox="1"/>
          <p:nvPr/>
        </p:nvSpPr>
        <p:spPr>
          <a:xfrm>
            <a:off x="130629" y="490536"/>
            <a:ext cx="1212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3200" b="1" dirty="0">
                <a:highlight>
                  <a:srgbClr val="00FF00"/>
                </a:highlight>
              </a:rPr>
              <a:t>في الأفعال والأسماء الثلاثية إذا كان أصل الكلمة ياءً تكتب مقصورة ( ى) وإذا كان أصلها واوًا تكتب قائمةً ( ا)</a:t>
            </a:r>
            <a:endParaRPr lang="en-US" sz="3200" b="1" dirty="0">
              <a:highlight>
                <a:srgbClr val="00FF00"/>
              </a:highlight>
            </a:endParaRP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F597D936-FC4A-47A9-BDD0-77DE1DF35CA2}"/>
              </a:ext>
            </a:extLst>
          </p:cNvPr>
          <p:cNvSpPr/>
          <p:nvPr/>
        </p:nvSpPr>
        <p:spPr>
          <a:xfrm>
            <a:off x="9284139" y="2773365"/>
            <a:ext cx="765392" cy="501949"/>
          </a:xfrm>
          <a:prstGeom prst="downArrow">
            <a:avLst/>
          </a:prstGeom>
          <a:solidFill>
            <a:srgbClr val="FFFF00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9D74EC35-09FA-40E2-900A-B4D8FBA11347}"/>
              </a:ext>
            </a:extLst>
          </p:cNvPr>
          <p:cNvSpPr/>
          <p:nvPr/>
        </p:nvSpPr>
        <p:spPr>
          <a:xfrm>
            <a:off x="4694888" y="2742839"/>
            <a:ext cx="765392" cy="501949"/>
          </a:xfrm>
          <a:prstGeom prst="downArrow">
            <a:avLst/>
          </a:prstGeom>
          <a:solidFill>
            <a:srgbClr val="FFFF00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771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41" grpId="0" animBg="1"/>
      <p:bldP spid="42" grpId="0" animBg="1"/>
      <p:bldP spid="43" grpId="0" animBg="1"/>
      <p:bldP spid="44" grpId="0" animBg="1"/>
      <p:bldP spid="27" grpId="0" animBg="1"/>
      <p:bldP spid="31" grpId="0" animBg="1"/>
      <p:bldP spid="3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2E53AB-71C1-42C6-8820-A76E26BCA96A}"/>
              </a:ext>
            </a:extLst>
          </p:cNvPr>
          <p:cNvSpPr txBox="1"/>
          <p:nvPr/>
        </p:nvSpPr>
        <p:spPr>
          <a:xfrm>
            <a:off x="9079205" y="2384451"/>
            <a:ext cx="3324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4800" b="1" dirty="0"/>
              <a:t>قص</a:t>
            </a:r>
            <a:r>
              <a:rPr lang="ar-EG" sz="4800" b="1" dirty="0">
                <a:highlight>
                  <a:srgbClr val="00FFFF"/>
                </a:highlight>
              </a:rPr>
              <a:t>ة</a:t>
            </a:r>
            <a:r>
              <a:rPr lang="ar-EG" sz="4800" b="1" dirty="0">
                <a:solidFill>
                  <a:srgbClr val="66FFFF"/>
                </a:solidFill>
                <a:highlight>
                  <a:srgbClr val="00FFFF"/>
                </a:highlight>
              </a:rPr>
              <a:t>ً</a:t>
            </a:r>
            <a:r>
              <a:rPr lang="ar-EG" sz="4800" b="1" dirty="0"/>
              <a:t> - بِذر</a:t>
            </a:r>
            <a:r>
              <a:rPr lang="ar-EG" sz="4800" b="1" dirty="0">
                <a:highlight>
                  <a:srgbClr val="00FFFF"/>
                </a:highlight>
              </a:rPr>
              <a:t>ةً</a:t>
            </a:r>
            <a:endParaRPr lang="en-US" sz="4800" b="1" dirty="0">
              <a:solidFill>
                <a:srgbClr val="00B0F0"/>
              </a:solidFill>
              <a:highlight>
                <a:srgbClr val="00FFFF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C46B05-44ED-415E-A50D-D034EC52255A}"/>
              </a:ext>
            </a:extLst>
          </p:cNvPr>
          <p:cNvSpPr txBox="1"/>
          <p:nvPr/>
        </p:nvSpPr>
        <p:spPr>
          <a:xfrm>
            <a:off x="9379970" y="3411289"/>
            <a:ext cx="27233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800" b="1" dirty="0"/>
              <a:t>م</a:t>
            </a:r>
            <a:r>
              <a:rPr lang="ar-EG" sz="4800" b="1" dirty="0"/>
              <a:t>ُ</a:t>
            </a:r>
            <a:r>
              <a:rPr lang="ar-AE" sz="4800" b="1" dirty="0"/>
              <a:t>لتقً</a:t>
            </a:r>
            <a:r>
              <a:rPr lang="ar-AE" sz="4800" b="1" dirty="0">
                <a:highlight>
                  <a:srgbClr val="FFFF00"/>
                </a:highlight>
              </a:rPr>
              <a:t>ى</a:t>
            </a:r>
            <a:r>
              <a:rPr lang="ar-EG" sz="4800" b="1" dirty="0">
                <a:solidFill>
                  <a:srgbClr val="00B050"/>
                </a:solidFill>
              </a:rPr>
              <a:t> - </a:t>
            </a:r>
            <a:r>
              <a:rPr lang="ar-EG" sz="4800" b="1" dirty="0"/>
              <a:t>فتً</a:t>
            </a:r>
            <a:r>
              <a:rPr lang="ar-EG" sz="4800" b="1" dirty="0">
                <a:highlight>
                  <a:srgbClr val="FFFF00"/>
                </a:highlight>
              </a:rPr>
              <a:t>ى</a:t>
            </a:r>
            <a:endParaRPr lang="en-US" sz="4800" b="1" dirty="0">
              <a:highlight>
                <a:srgbClr val="FFFF00"/>
              </a:highligh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B5F62C-EAAF-40FF-B97F-E5EF0AAC760E}"/>
              </a:ext>
            </a:extLst>
          </p:cNvPr>
          <p:cNvSpPr txBox="1"/>
          <p:nvPr/>
        </p:nvSpPr>
        <p:spPr>
          <a:xfrm>
            <a:off x="9342669" y="4633968"/>
            <a:ext cx="27233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800" b="1" dirty="0"/>
              <a:t>ل</a:t>
            </a:r>
            <a:r>
              <a:rPr lang="ar-EG" sz="4800" b="1" dirty="0"/>
              <a:t>ِ</a:t>
            </a:r>
            <a:r>
              <a:rPr lang="ar-AE" sz="4800" b="1" dirty="0"/>
              <a:t>ق</a:t>
            </a:r>
            <a:r>
              <a:rPr lang="ar-AE" sz="4800" b="1" dirty="0">
                <a:highlight>
                  <a:srgbClr val="00FF00"/>
                </a:highlight>
              </a:rPr>
              <a:t>اء</a:t>
            </a:r>
            <a:r>
              <a:rPr lang="ar-AE" sz="4800" b="1" dirty="0"/>
              <a:t>ً</a:t>
            </a:r>
            <a:r>
              <a:rPr lang="ar-EG" sz="4800" b="1" dirty="0">
                <a:solidFill>
                  <a:srgbClr val="7030A0"/>
                </a:solidFill>
              </a:rPr>
              <a:t> - </a:t>
            </a:r>
            <a:r>
              <a:rPr lang="ar-EG" sz="4800" b="1" dirty="0"/>
              <a:t>سَم</a:t>
            </a:r>
            <a:r>
              <a:rPr lang="ar-EG" sz="4800" b="1" dirty="0">
                <a:highlight>
                  <a:srgbClr val="00FF00"/>
                </a:highlight>
              </a:rPr>
              <a:t>اء</a:t>
            </a:r>
            <a:r>
              <a:rPr lang="ar-EG" sz="4800" b="1" dirty="0">
                <a:solidFill>
                  <a:srgbClr val="7030A0"/>
                </a:solidFill>
              </a:rPr>
              <a:t>ً</a:t>
            </a:r>
            <a:endParaRPr lang="en-US" sz="4800" b="1" dirty="0">
              <a:solidFill>
                <a:srgbClr val="7030A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A588B4-C4E9-48E7-84DE-C7D327AA2B4E}"/>
              </a:ext>
            </a:extLst>
          </p:cNvPr>
          <p:cNvSpPr txBox="1"/>
          <p:nvPr/>
        </p:nvSpPr>
        <p:spPr>
          <a:xfrm>
            <a:off x="790048" y="2468066"/>
            <a:ext cx="59627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EG" sz="4400" b="1" dirty="0">
                <a:solidFill>
                  <a:srgbClr val="009900"/>
                </a:solidFill>
              </a:rPr>
              <a:t>إذا انتهت الكلمة </a:t>
            </a:r>
            <a:r>
              <a:rPr lang="ar-AE" sz="4400" b="1" dirty="0">
                <a:solidFill>
                  <a:srgbClr val="009900"/>
                </a:solidFill>
              </a:rPr>
              <a:t>بتاء مربوطة</a:t>
            </a:r>
            <a:r>
              <a:rPr lang="ar-EG" sz="4400" b="1" dirty="0">
                <a:solidFill>
                  <a:srgbClr val="009900"/>
                </a:solidFill>
              </a:rPr>
              <a:t>.</a:t>
            </a:r>
            <a:endParaRPr lang="en-US" sz="4400" b="1" dirty="0">
              <a:solidFill>
                <a:srgbClr val="0099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355228-ABE4-430D-87EC-4A22820E51AF}"/>
              </a:ext>
            </a:extLst>
          </p:cNvPr>
          <p:cNvSpPr txBox="1"/>
          <p:nvPr/>
        </p:nvSpPr>
        <p:spPr>
          <a:xfrm>
            <a:off x="-276639" y="3419681"/>
            <a:ext cx="70294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EG" sz="4400" b="1" dirty="0">
                <a:solidFill>
                  <a:schemeClr val="accent6">
                    <a:lumMod val="50000"/>
                  </a:schemeClr>
                </a:solidFill>
              </a:rPr>
              <a:t>إذا انتهت الكلمة</a:t>
            </a:r>
            <a:r>
              <a:rPr lang="ar-AE" sz="4400" b="1" dirty="0">
                <a:solidFill>
                  <a:schemeClr val="accent6">
                    <a:lumMod val="50000"/>
                  </a:schemeClr>
                </a:solidFill>
              </a:rPr>
              <a:t> بألف لينة</a:t>
            </a:r>
            <a:r>
              <a:rPr lang="ar-EG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AE" sz="4400" b="1" dirty="0">
                <a:solidFill>
                  <a:schemeClr val="accent6">
                    <a:lumMod val="50000"/>
                  </a:schemeClr>
                </a:solidFill>
              </a:rPr>
              <a:t>مقصورة</a:t>
            </a:r>
            <a:r>
              <a:rPr lang="ar-EG" sz="4400" b="1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US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C5A2BF-70CC-46F2-834B-AF1483FED60C}"/>
              </a:ext>
            </a:extLst>
          </p:cNvPr>
          <p:cNvSpPr txBox="1"/>
          <p:nvPr/>
        </p:nvSpPr>
        <p:spPr>
          <a:xfrm>
            <a:off x="-185160" y="4583894"/>
            <a:ext cx="7071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EG" sz="4400" b="1" dirty="0">
                <a:solidFill>
                  <a:schemeClr val="accent4">
                    <a:lumMod val="50000"/>
                  </a:schemeClr>
                </a:solidFill>
              </a:rPr>
              <a:t>إذا انتهت الكلمة</a:t>
            </a:r>
            <a:r>
              <a:rPr lang="ar-AE" sz="4400" b="1" dirty="0">
                <a:solidFill>
                  <a:schemeClr val="accent4">
                    <a:lumMod val="50000"/>
                  </a:schemeClr>
                </a:solidFill>
              </a:rPr>
              <a:t> بهمزة مسبوقة</a:t>
            </a:r>
            <a:r>
              <a:rPr lang="ar-EG" sz="44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AE" sz="4400" b="1" dirty="0">
                <a:solidFill>
                  <a:schemeClr val="accent4">
                    <a:lumMod val="50000"/>
                  </a:schemeClr>
                </a:solidFill>
              </a:rPr>
              <a:t>بألف</a:t>
            </a:r>
            <a:r>
              <a:rPr lang="ar-EG" sz="4400" b="1" dirty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en-US" sz="4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8D67DF-BF7B-413C-BF40-775B1D6C0F11}"/>
              </a:ext>
            </a:extLst>
          </p:cNvPr>
          <p:cNvSpPr txBox="1"/>
          <p:nvPr/>
        </p:nvSpPr>
        <p:spPr>
          <a:xfrm>
            <a:off x="147562" y="827557"/>
            <a:ext cx="11896875" cy="14465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EG" sz="4400" b="1" dirty="0"/>
              <a:t>جميع الحروف تضاف لها ألف عند تنوين الفتح ما عدا هذه ال</a:t>
            </a:r>
            <a:r>
              <a:rPr lang="ar-AE" sz="4400" b="1" dirty="0"/>
              <a:t>كلمات لم نضف لها ألف تنوين الفتح الزائدة</a:t>
            </a:r>
            <a:endParaRPr lang="en-US" sz="4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459FBD-6E0B-4F65-909C-242EF9F8BEF2}"/>
              </a:ext>
            </a:extLst>
          </p:cNvPr>
          <p:cNvSpPr txBox="1"/>
          <p:nvPr/>
        </p:nvSpPr>
        <p:spPr>
          <a:xfrm>
            <a:off x="9216723" y="5709683"/>
            <a:ext cx="2975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800" b="1" dirty="0"/>
              <a:t>ملج</a:t>
            </a:r>
            <a:r>
              <a:rPr lang="ar-AE" sz="4800" b="1" dirty="0">
                <a:highlight>
                  <a:srgbClr val="FF00FF"/>
                </a:highlight>
              </a:rPr>
              <a:t>أً</a:t>
            </a:r>
            <a:r>
              <a:rPr lang="ar-EG" sz="4800" b="1" dirty="0"/>
              <a:t> - مَخْبَ</a:t>
            </a:r>
            <a:r>
              <a:rPr lang="ar-EG" sz="4800" b="1" dirty="0">
                <a:highlight>
                  <a:srgbClr val="FF00FF"/>
                </a:highlight>
              </a:rPr>
              <a:t>أ</a:t>
            </a:r>
            <a:r>
              <a:rPr lang="ar-EG" sz="4800" b="1" dirty="0"/>
              <a:t>ً</a:t>
            </a:r>
            <a:endParaRPr lang="en-US" sz="48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F5570C-9164-47A4-982E-E41A654849C5}"/>
              </a:ext>
            </a:extLst>
          </p:cNvPr>
          <p:cNvSpPr txBox="1"/>
          <p:nvPr/>
        </p:nvSpPr>
        <p:spPr>
          <a:xfrm>
            <a:off x="147562" y="5836755"/>
            <a:ext cx="64062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EG" sz="4400" b="1" dirty="0">
                <a:solidFill>
                  <a:srgbClr val="FF0000"/>
                </a:solidFill>
              </a:rPr>
              <a:t>إذا انتهت الكلمة</a:t>
            </a:r>
            <a:r>
              <a:rPr lang="ar-AE" sz="4400" b="1" dirty="0">
                <a:solidFill>
                  <a:srgbClr val="FF0000"/>
                </a:solidFill>
              </a:rPr>
              <a:t> بهمزة على ألف</a:t>
            </a:r>
            <a:r>
              <a:rPr lang="ar-EG" sz="4400" b="1" dirty="0">
                <a:solidFill>
                  <a:srgbClr val="FF0000"/>
                </a:solidFill>
              </a:rPr>
              <a:t>.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09A4CFAF-04BC-4549-B8E8-5EE6FB0B3097}"/>
              </a:ext>
            </a:extLst>
          </p:cNvPr>
          <p:cNvSpPr/>
          <p:nvPr/>
        </p:nvSpPr>
        <p:spPr>
          <a:xfrm>
            <a:off x="6941790" y="2386363"/>
            <a:ext cx="1637614" cy="7039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Left 22">
            <a:extLst>
              <a:ext uri="{FF2B5EF4-FFF2-40B4-BE49-F238E27FC236}">
                <a16:creationId xmlns:a16="http://schemas.microsoft.com/office/drawing/2014/main" id="{9646015F-4103-4695-B3AE-B04A24E0A225}"/>
              </a:ext>
            </a:extLst>
          </p:cNvPr>
          <p:cNvSpPr/>
          <p:nvPr/>
        </p:nvSpPr>
        <p:spPr>
          <a:xfrm>
            <a:off x="6951758" y="3501073"/>
            <a:ext cx="1637614" cy="7039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Left 23">
            <a:extLst>
              <a:ext uri="{FF2B5EF4-FFF2-40B4-BE49-F238E27FC236}">
                <a16:creationId xmlns:a16="http://schemas.microsoft.com/office/drawing/2014/main" id="{002741B9-86E2-4B52-94DA-88E7C0E88E82}"/>
              </a:ext>
            </a:extLst>
          </p:cNvPr>
          <p:cNvSpPr/>
          <p:nvPr/>
        </p:nvSpPr>
        <p:spPr>
          <a:xfrm>
            <a:off x="6951758" y="4633968"/>
            <a:ext cx="1637614" cy="7039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Left 24">
            <a:extLst>
              <a:ext uri="{FF2B5EF4-FFF2-40B4-BE49-F238E27FC236}">
                <a16:creationId xmlns:a16="http://schemas.microsoft.com/office/drawing/2014/main" id="{F52507D8-5FD3-4301-B547-611D2A2731C4}"/>
              </a:ext>
            </a:extLst>
          </p:cNvPr>
          <p:cNvSpPr/>
          <p:nvPr/>
        </p:nvSpPr>
        <p:spPr>
          <a:xfrm>
            <a:off x="6941790" y="5836755"/>
            <a:ext cx="1637614" cy="7039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E80561-20C4-4077-A6D1-F2332AF92652}"/>
              </a:ext>
            </a:extLst>
          </p:cNvPr>
          <p:cNvSpPr/>
          <p:nvPr/>
        </p:nvSpPr>
        <p:spPr>
          <a:xfrm>
            <a:off x="3866472" y="62829"/>
            <a:ext cx="41745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4000" b="1" dirty="0">
                <a:highlight>
                  <a:srgbClr val="FFFF00"/>
                </a:highlight>
              </a:rPr>
              <a:t>مواضع ألف تنوين الفتح</a:t>
            </a:r>
            <a:endParaRPr lang="en-US" sz="40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8340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2" grpId="0"/>
      <p:bldP spid="13" grpId="0"/>
      <p:bldP spid="14" grpId="0"/>
      <p:bldP spid="16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0AB4B0-9158-44A9-9FAD-ECCDD8717347}"/>
              </a:ext>
            </a:extLst>
          </p:cNvPr>
          <p:cNvSpPr/>
          <p:nvPr/>
        </p:nvSpPr>
        <p:spPr>
          <a:xfrm>
            <a:off x="4358184" y="0"/>
            <a:ext cx="34756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5400" b="1" dirty="0">
                <a:highlight>
                  <a:srgbClr val="FFFF00"/>
                </a:highlight>
              </a:rPr>
              <a:t>علامات الترقيم</a:t>
            </a:r>
            <a:endParaRPr lang="en-US" sz="5400" b="1" dirty="0">
              <a:highlight>
                <a:srgbClr val="FFFF00"/>
              </a:highlight>
            </a:endParaRP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2352AED5-7820-40D5-9650-0DDDFA4C8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7714" y="947008"/>
            <a:ext cx="6745514" cy="280076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ar-EG" sz="3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1 – علامة الاستفهام</a:t>
            </a:r>
          </a:p>
          <a:p>
            <a:pPr algn="r" rtl="1"/>
            <a:r>
              <a:rPr lang="ar-EG" sz="3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  <a:p>
            <a:pPr algn="r" rtl="1"/>
            <a:r>
              <a:rPr lang="ar-S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توضَع في نِهايَةِ الجُمَلِ الاسْتِفهامِيَة.</a:t>
            </a:r>
            <a:endParaRPr lang="ar-SA" sz="36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r>
              <a:rPr lang="ar-EG" sz="3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مثال </a:t>
            </a:r>
            <a:r>
              <a:rPr lang="ar-SA" sz="3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:  </a:t>
            </a:r>
          </a:p>
          <a:p>
            <a:pPr algn="r" rtl="1"/>
            <a:r>
              <a:rPr lang="ar-EG" sz="3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  </a:t>
            </a:r>
            <a:r>
              <a:rPr lang="ar-SA" sz="3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أينَ ذَهَبْتَ البارِحَة ؟ </a:t>
            </a:r>
          </a:p>
        </p:txBody>
      </p:sp>
      <p:pic>
        <p:nvPicPr>
          <p:cNvPr id="4" name="Picture 2" descr="C:\Users\zahe\Pictures\trqeem3.jpg">
            <a:extLst>
              <a:ext uri="{FF2B5EF4-FFF2-40B4-BE49-F238E27FC236}">
                <a16:creationId xmlns:a16="http://schemas.microsoft.com/office/drawing/2014/main" id="{5F0D830C-0BE1-47C0-B067-86AC44D53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06274" y="1089800"/>
            <a:ext cx="1553238" cy="859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מלבן 2">
            <a:extLst>
              <a:ext uri="{FF2B5EF4-FFF2-40B4-BE49-F238E27FC236}">
                <a16:creationId xmlns:a16="http://schemas.microsoft.com/office/drawing/2014/main" id="{F660B777-5648-4A05-8165-A2032CF35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3006" y="3914245"/>
            <a:ext cx="6574929" cy="27590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EG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2 - علامة التعجب</a:t>
            </a:r>
          </a:p>
          <a:p>
            <a:pPr algn="r" rtl="1">
              <a:lnSpc>
                <a:spcPct val="150000"/>
              </a:lnSpc>
            </a:pPr>
            <a:r>
              <a:rPr lang="ar-EG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ar-SA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تُوضَعُ في نِهايَةِ الجُملَةِ المُثيرَة لِلدَهشَة من شيءٍ ما</a:t>
            </a:r>
            <a:r>
              <a:rPr lang="ar-EG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.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- </a:t>
            </a:r>
            <a:r>
              <a:rPr lang="ar-SA" sz="3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ما أجمل الطَّبيعَة </a:t>
            </a:r>
            <a:r>
              <a:rPr lang="ar-SA" sz="3600" b="1" dirty="0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!</a:t>
            </a:r>
            <a:endParaRPr lang="ar-AE" sz="3600" b="1" dirty="0">
              <a:solidFill>
                <a:schemeClr val="accent1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6" name="Picture 2" descr="C:\Users\zahe\Pictures\imagesCADQW4BL.jpg">
            <a:extLst>
              <a:ext uri="{FF2B5EF4-FFF2-40B4-BE49-F238E27FC236}">
                <a16:creationId xmlns:a16="http://schemas.microsoft.com/office/drawing/2014/main" id="{16756733-735C-48B5-A3D4-7214C5988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3632" y="5469825"/>
            <a:ext cx="1595242" cy="88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מלבן 2">
            <a:extLst>
              <a:ext uri="{FF2B5EF4-FFF2-40B4-BE49-F238E27FC236}">
                <a16:creationId xmlns:a16="http://schemas.microsoft.com/office/drawing/2014/main" id="{E4F40119-553F-4827-82D3-F8C5A2B27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013" y="910902"/>
            <a:ext cx="4254691" cy="3416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ar-EG" sz="3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3 – النقطة</a:t>
            </a:r>
          </a:p>
          <a:p>
            <a:pPr algn="ctr"/>
            <a:endParaRPr lang="ar-EG" sz="36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ar-EG" sz="3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ت</a:t>
            </a:r>
            <a:r>
              <a:rPr lang="ar-SA" sz="3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وضَعُ في نِهايَةِ </a:t>
            </a:r>
            <a:endParaRPr lang="ar-EG" sz="36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ar-SA" sz="3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الجُملَةِ التّامّة المعنى .</a:t>
            </a:r>
            <a:endParaRPr lang="ar-EG" sz="36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ar-EG" sz="36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ar-SA" sz="3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التعاونُ أَساسُ النّجاحِ 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895C1DB-3959-4D0D-B4E5-1B5921EC9D60}"/>
              </a:ext>
            </a:extLst>
          </p:cNvPr>
          <p:cNvSpPr/>
          <p:nvPr/>
        </p:nvSpPr>
        <p:spPr>
          <a:xfrm>
            <a:off x="737419" y="1568133"/>
            <a:ext cx="427704" cy="3809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5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2">
            <a:extLst>
              <a:ext uri="{FF2B5EF4-FFF2-40B4-BE49-F238E27FC236}">
                <a16:creationId xmlns:a16="http://schemas.microsoft.com/office/drawing/2014/main" id="{47C005C6-99C3-49FC-B608-9FBE6AD55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8219" y="919941"/>
            <a:ext cx="4874521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SA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تُوضَعان بَعد القَوْل،</a:t>
            </a:r>
            <a:endParaRPr lang="ar-EG" sz="28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SA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أو ما يشبهه في المعنى</a:t>
            </a:r>
            <a:r>
              <a:rPr lang="ar-AE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endParaRPr lang="ar-EG" sz="28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r>
              <a:rPr lang="ar-EG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         </a:t>
            </a:r>
            <a:r>
              <a:rPr lang="ar-SA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(قال ، أجاب ، حكى ، سأل، الخ ...) . مثل: </a:t>
            </a:r>
          </a:p>
        </p:txBody>
      </p:sp>
      <p:sp>
        <p:nvSpPr>
          <p:cNvPr id="3" name="מלבן 5">
            <a:extLst>
              <a:ext uri="{FF2B5EF4-FFF2-40B4-BE49-F238E27FC236}">
                <a16:creationId xmlns:a16="http://schemas.microsoft.com/office/drawing/2014/main" id="{3A2C7125-2D3A-42A7-9376-4801872A9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5418" y="2735823"/>
            <a:ext cx="4417322" cy="35394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SA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تُوضَعان بين الشيء وأقسامه. مثل</a:t>
            </a:r>
            <a:r>
              <a:rPr lang="ar-SA" sz="2800" b="1" dirty="0">
                <a:solidFill>
                  <a:schemeClr val="accent3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</a:t>
            </a:r>
            <a:endParaRPr lang="ar-EG" sz="2800" b="1" dirty="0">
              <a:solidFill>
                <a:schemeClr val="accent3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r>
              <a:rPr lang="ar-SA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- الكلام ثلاثة أقسام </a:t>
            </a:r>
            <a:r>
              <a:rPr lang="ar-SA" sz="2800" b="1" dirty="0">
                <a:solidFill>
                  <a:schemeClr val="accent3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</a:t>
            </a:r>
            <a:r>
              <a:rPr lang="ar-SA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  <a:p>
            <a:pPr algn="r" rtl="1"/>
            <a:r>
              <a:rPr lang="ar-SA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اسم ، وفعل ، وحرف</a:t>
            </a:r>
            <a:r>
              <a:rPr lang="ar-EG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ar-SA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  <a:endParaRPr lang="ar-EG" sz="28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endParaRPr lang="ar-EG" sz="28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endParaRPr lang="ar-EG" sz="28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endParaRPr lang="ar-EG" sz="28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endParaRPr lang="ar-SA" sz="28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58FC15-DFC4-4202-B4DB-30474F7E40C2}"/>
              </a:ext>
            </a:extLst>
          </p:cNvPr>
          <p:cNvSpPr txBox="1"/>
          <p:nvPr/>
        </p:nvSpPr>
        <p:spPr>
          <a:xfrm>
            <a:off x="9286568" y="203879"/>
            <a:ext cx="2905432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EG" sz="3600" b="1" dirty="0"/>
              <a:t>3 - النقطتان      </a:t>
            </a:r>
            <a:endParaRPr lang="en-US" sz="3600" b="1" dirty="0"/>
          </a:p>
        </p:txBody>
      </p:sp>
      <p:sp>
        <p:nvSpPr>
          <p:cNvPr id="8" name="מלבן 2">
            <a:extLst>
              <a:ext uri="{FF2B5EF4-FFF2-40B4-BE49-F238E27FC236}">
                <a16:creationId xmlns:a16="http://schemas.microsoft.com/office/drawing/2014/main" id="{E2FA5151-591E-4748-8A6B-A38A4E0FC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259" y="203879"/>
            <a:ext cx="6290369" cy="64325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ar-EG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4 – الفاصلة </a:t>
            </a:r>
          </a:p>
          <a:p>
            <a:pPr algn="r" rtl="1"/>
            <a:endParaRPr lang="ar-EG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r>
              <a:rPr lang="ar-EG" sz="2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توضع</a:t>
            </a:r>
            <a:r>
              <a:rPr lang="ar-SA" sz="2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بَينَ الجُمَلِ المُتَتابِعَة المُتَصِلَة المعنى. مثل: </a:t>
            </a:r>
            <a:endParaRPr lang="ar-AE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SA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r>
              <a:rPr lang="ar-SA" sz="2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(يَسْتَيقِظُ التِّلميذُ، ويُفْطِرُ ، ويَذهَبُ إلى المدرَسَةِ ، ويَعودُ بعدَ الدِراسَة .)</a:t>
            </a:r>
            <a:endParaRPr lang="ar-AE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endParaRPr lang="ar-SA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r>
              <a:rPr lang="ar-SA" sz="2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* كما تُوضَعُ الفاصِلَة بعدَ المُنادَى. مثل:</a:t>
            </a:r>
          </a:p>
          <a:p>
            <a:pPr algn="r" rtl="1"/>
            <a:r>
              <a:rPr lang="ar-SA" sz="2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( يا مَحمود ، اقرأ دَرسَكَ )</a:t>
            </a:r>
            <a:endParaRPr lang="ar-AE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endParaRPr lang="ar-SA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r>
              <a:rPr lang="ar-SA" sz="2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* أو بينَ أقسام الشّيء. مثل:</a:t>
            </a:r>
          </a:p>
          <a:p>
            <a:pPr algn="r" rtl="1"/>
            <a:r>
              <a:rPr lang="ar-SA" sz="2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( الكلمة اسم ، وفعل ، وحرف ) </a:t>
            </a:r>
            <a:endParaRPr lang="ar-EG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endParaRPr lang="ar-EG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endParaRPr lang="ar-EG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endParaRPr lang="ar-EG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endParaRPr lang="ar-EG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 rtl="1"/>
            <a:endParaRPr lang="he-IL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4B42F5-0839-4C82-A5C0-5A551FB663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15027" t="35472" r="48580" b="13758"/>
          <a:stretch/>
        </p:blipFill>
        <p:spPr bwMode="auto">
          <a:xfrm rot="12307999">
            <a:off x="1032387" y="5265174"/>
            <a:ext cx="781665" cy="873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 descr="C:\Users\zahe\Pictures\trqeem12.jpg">
            <a:extLst>
              <a:ext uri="{FF2B5EF4-FFF2-40B4-BE49-F238E27FC236}">
                <a16:creationId xmlns:a16="http://schemas.microsoft.com/office/drawing/2014/main" id="{3755C604-812B-4C76-8F77-381FED754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4404" y="4891378"/>
            <a:ext cx="22393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889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DB274A-B4E9-41C5-87DF-1EEE5049A0EA}"/>
              </a:ext>
            </a:extLst>
          </p:cNvPr>
          <p:cNvSpPr/>
          <p:nvPr/>
        </p:nvSpPr>
        <p:spPr>
          <a:xfrm>
            <a:off x="362856" y="209621"/>
            <a:ext cx="6096000" cy="28315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dirty="0">
                <a:hlinkClick r:id="rId2"/>
              </a:rPr>
              <a:t>https://forms.office.com/Pages/ResponsePage.aspx?id=ZN_eq0qrBUuqA_TbXZ4ii-xJNpchYihOne9UGtWn-K5UOVZQNUE4NlZQM1hVUDdXUVJCRzNLTklYUS4u</a:t>
            </a:r>
            <a:endParaRPr lang="ar-EG" sz="3200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853FAF-395C-4B1D-9331-653D3826D048}"/>
              </a:ext>
            </a:extLst>
          </p:cNvPr>
          <p:cNvSpPr txBox="1"/>
          <p:nvPr/>
        </p:nvSpPr>
        <p:spPr>
          <a:xfrm>
            <a:off x="7620000" y="885371"/>
            <a:ext cx="406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4000" dirty="0">
                <a:solidFill>
                  <a:schemeClr val="accent6">
                    <a:lumMod val="75000"/>
                  </a:schemeClr>
                </a:solidFill>
              </a:rPr>
              <a:t>طلابي الأعزاء بعد مراجعة المهارات أجيبوا عن الأسئلة من خلال الدخول على هذا الرابط </a:t>
            </a:r>
            <a:endParaRPr lang="en-US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449F1E68-AA8A-4AF1-8E3C-F14987A3308B}"/>
              </a:ext>
            </a:extLst>
          </p:cNvPr>
          <p:cNvCxnSpPr/>
          <p:nvPr/>
        </p:nvCxnSpPr>
        <p:spPr>
          <a:xfrm rot="10800000">
            <a:off x="5733144" y="2699657"/>
            <a:ext cx="2786743" cy="1001486"/>
          </a:xfrm>
          <a:prstGeom prst="curvedConnector3">
            <a:avLst>
              <a:gd name="adj1" fmla="val 66146"/>
            </a:avLst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7F159CD-2BD6-4E06-9E1C-CD6456AF2E5E}"/>
              </a:ext>
            </a:extLst>
          </p:cNvPr>
          <p:cNvSpPr txBox="1"/>
          <p:nvPr/>
        </p:nvSpPr>
        <p:spPr>
          <a:xfrm>
            <a:off x="580571" y="4891315"/>
            <a:ext cx="51525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800" b="1" dirty="0"/>
              <a:t>دعواتي  لكم جميعا بدوام التوفيق والنجاح</a:t>
            </a:r>
          </a:p>
          <a:p>
            <a:r>
              <a:rPr lang="ar-EG" sz="2800" b="1" dirty="0"/>
              <a:t> </a:t>
            </a:r>
          </a:p>
          <a:p>
            <a:r>
              <a:rPr lang="ar-EG" sz="2800" b="1" dirty="0"/>
              <a:t>المعلمة / شيماء سعيد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68889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