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29E4-2266-B685-550E-C103851C1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E08CA4-B78E-BCBA-8A6E-5231B5122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806E3-3440-6CE4-951F-4D3E732C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61894-BBD7-177D-7873-F822D08A3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5240C-9234-A0A8-37D5-EF67A95F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70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4B68-08F4-6D30-B6C8-BD7A7330F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EB7D8-6C12-5C32-D0E0-D54B3306D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6ACD7-F9EF-E265-6033-642E7CFF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53964-DD13-3B22-D805-2A81B3EA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AA494-1A86-F6BC-9421-ADB1595D8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B553-3A69-1716-B06C-5DFE087A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F4874-63C6-4787-5EA2-E103A9706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9683F-8E57-308B-A8DC-DBF88C28B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AD884-6EE8-8053-5552-3C6D7FD9C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5CCB2-F7F4-F79F-B4EC-121C4457F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0F0B4-8E54-3C81-85BE-99B867B6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FEEF2-C2D1-94DA-F8A6-F7C333F27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D2F62-46C0-B5A3-36A0-56AEF1C72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F0F39-55EF-65B5-D31E-D9B3222CD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FDB15-4887-27CD-D09A-0BBBDA26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42F5E-66D8-C40B-1726-58911146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1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30A0E-D6C3-0DF2-9977-658EBE15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8131-3020-F369-1871-55678FE09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4E844-5F81-ACD9-8E0B-CFE85C1AF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C58314-E1E5-1768-60A0-E3D6E1FD41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03138-F20C-597E-9266-83417E3805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03C02D-7CC5-CDC7-DE4A-30F8CCFA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AAB921-C50E-E6BE-B070-3D4890DB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1A2216-AAAD-0039-07B6-147DED5F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8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9D56-44CB-25B6-A196-1FA6E5C6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AC101-CFBA-1935-47FF-6B4E95A7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A41B6-8036-F5D9-5C69-3D8B19962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2617B-B2D5-4E51-9E87-3B364202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8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6D04CF-544D-EBE1-FB92-FD4EA77F8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1AFEF3-90BA-BEC9-6BCE-55668CA62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34143-A957-58F5-AD96-C112ACEB3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25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7360-309E-1731-0A3E-84B777E68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1C90F-6D15-87E9-DE26-5F21C1C64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379F2-8492-B607-5D53-3AE71EFC1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8BEFF-0CC7-9526-16E6-36ED97315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542A8-3D15-72D7-362D-610E30A0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FC90B-0E2B-A1B0-2129-468A074E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7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CE44E-0C86-8A86-94CE-43E5D543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8CE5A-34F9-2A4F-63E4-3A27F8034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C826E-A04E-3917-04DD-D6C8E0605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BFF9B-52B9-1982-9393-543C35F7B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3A2C-A660-F2D7-3448-C2AB05DB7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4F341-2E9A-FB76-2E66-4B7DFF1F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2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018A6-417C-CAC0-F21E-7BE8FE3E5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7D500D-16A2-D23D-38E7-3BB87B530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14EF6-A8D6-3695-863C-BE24B4E7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4C468-B7C4-BDC7-F5A0-85A6F3A1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6430D-54B3-E0AD-B4FB-06CE517A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56ABEF-FE39-A119-E6AA-99965E754D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8355B-9ED1-1B58-F7AC-D2A015284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A85E1-92A4-306F-2E33-C76DBA6C9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607CF-401E-84D1-8962-F6CE65C6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690F2-C029-AC64-A536-2DC63312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7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66EA5-4A9B-7EF1-AC36-DEC0416C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9CBD7-EFC4-A572-A287-2FBDE08FE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74BAF-049A-88D6-4EEC-479191996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70455-2DF4-4521-AAA3-44C096DF3F95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0C055-B9B7-64CB-9972-DE17B6AC7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4BD8F-3F61-3351-163E-A9B57FC97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95971-2712-487E-850A-51A9A8ED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4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audio" Target="../media/audio1.bin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24000" y="0"/>
            <a:ext cx="9144000" cy="52738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خطط انسيابي: معالجة متعاقبة 1"/>
          <p:cNvSpPr/>
          <p:nvPr/>
        </p:nvSpPr>
        <p:spPr>
          <a:xfrm>
            <a:off x="3275815" y="563797"/>
            <a:ext cx="5256584" cy="2598558"/>
          </a:xfrm>
          <a:prstGeom prst="flowChartAlternateProcess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rgbClr val="002060"/>
                </a:solidFill>
                <a:cs typeface="PT Bold Heading" pitchFamily="2" charset="-78"/>
              </a:rPr>
              <a:t>قصّة من الأرض إلى الفضاء</a:t>
            </a:r>
            <a:endParaRPr lang="ar-SA" sz="3600" dirty="0">
              <a:solidFill>
                <a:srgbClr val="002060"/>
              </a:solidFill>
              <a:cs typeface="PT Bold Heading" pitchFamily="2" charset="-78"/>
            </a:endParaRPr>
          </a:p>
          <a:p>
            <a:pPr algn="ctr"/>
            <a:r>
              <a:rPr lang="ar-AE" sz="3600" dirty="0">
                <a:solidFill>
                  <a:srgbClr val="002060"/>
                </a:solidFill>
                <a:cs typeface="PT Bold Heading" pitchFamily="2" charset="-78"/>
              </a:rPr>
              <a:t>حل أنشطة كتاب النشاط</a:t>
            </a:r>
          </a:p>
          <a:p>
            <a:pPr algn="ctr"/>
            <a:r>
              <a:rPr lang="ar-AE" sz="3600" dirty="0">
                <a:solidFill>
                  <a:srgbClr val="002060"/>
                </a:solidFill>
                <a:cs typeface="PT Bold Heading" pitchFamily="2" charset="-78"/>
              </a:rPr>
              <a:t>إعداد المعلّم : أيمن مصطفى</a:t>
            </a:r>
            <a:endParaRPr lang="ar-SA" sz="3600" dirty="0">
              <a:solidFill>
                <a:srgbClr val="002060"/>
              </a:solidFill>
              <a:cs typeface="PT Bold Heading" pitchFamily="2" charset="-78"/>
            </a:endParaRPr>
          </a:p>
        </p:txBody>
      </p:sp>
      <p:sp>
        <p:nvSpPr>
          <p:cNvPr id="9" name="شكل بيضاوي 8"/>
          <p:cNvSpPr/>
          <p:nvPr/>
        </p:nvSpPr>
        <p:spPr>
          <a:xfrm>
            <a:off x="3287688" y="5273824"/>
            <a:ext cx="5256584" cy="1584176"/>
          </a:xfrm>
          <a:prstGeom prst="ellipse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bg1"/>
                </a:solidFill>
                <a:cs typeface="PT Bold Heading" pitchFamily="2" charset="-78"/>
              </a:rPr>
              <a:t>الفصل </a:t>
            </a:r>
            <a:r>
              <a:rPr lang="ar-AE" sz="3200" dirty="0">
                <a:solidFill>
                  <a:schemeClr val="bg1"/>
                </a:solidFill>
                <a:cs typeface="PT Bold Heading" pitchFamily="2" charset="-78"/>
              </a:rPr>
              <a:t>الأول</a:t>
            </a:r>
            <a:endParaRPr lang="ar-SA" sz="3200" dirty="0">
              <a:solidFill>
                <a:schemeClr val="bg1"/>
              </a:solidFill>
              <a:cs typeface="PT Bold Heading" pitchFamily="2" charset="-78"/>
            </a:endParaRPr>
          </a:p>
          <a:p>
            <a:pPr algn="ctr"/>
            <a:r>
              <a:rPr lang="ar-AE" sz="3200" dirty="0">
                <a:solidFill>
                  <a:schemeClr val="bg1"/>
                </a:solidFill>
                <a:cs typeface="PT Bold Heading" pitchFamily="2" charset="-78"/>
              </a:rPr>
              <a:t>2023- 2024</a:t>
            </a:r>
            <a:endParaRPr lang="ar-SA" dirty="0">
              <a:solidFill>
                <a:schemeClr val="bg1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62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8020F9-1EA9-B218-1138-07F5111AD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08" t="15343" r="26500" b="5644"/>
          <a:stretch/>
        </p:blipFill>
        <p:spPr>
          <a:xfrm>
            <a:off x="1" y="160460"/>
            <a:ext cx="12192000" cy="6697539"/>
          </a:xfrm>
          <a:prstGeom prst="rect">
            <a:avLst/>
          </a:prstGeom>
        </p:spPr>
      </p:pic>
      <p:sp>
        <p:nvSpPr>
          <p:cNvPr id="4" name="مستطيل 7">
            <a:extLst>
              <a:ext uri="{FF2B5EF4-FFF2-40B4-BE49-F238E27FC236}">
                <a16:creationId xmlns:a16="http://schemas.microsoft.com/office/drawing/2014/main" id="{F4E26CDD-A05A-79D9-4999-19F0D225EC98}"/>
              </a:ext>
            </a:extLst>
          </p:cNvPr>
          <p:cNvSpPr/>
          <p:nvPr/>
        </p:nvSpPr>
        <p:spPr>
          <a:xfrm>
            <a:off x="5148775" y="4314553"/>
            <a:ext cx="1660104" cy="35769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قبلَ / حيثُ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ستطيل 9">
            <a:extLst>
              <a:ext uri="{FF2B5EF4-FFF2-40B4-BE49-F238E27FC236}">
                <a16:creationId xmlns:a16="http://schemas.microsoft.com/office/drawing/2014/main" id="{35004412-0B16-CAFC-D309-3225A1FF6CBB}"/>
              </a:ext>
            </a:extLst>
          </p:cNvPr>
          <p:cNvSpPr/>
          <p:nvPr/>
        </p:nvSpPr>
        <p:spPr>
          <a:xfrm>
            <a:off x="7295516" y="4816520"/>
            <a:ext cx="1425758" cy="387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عندما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7">
            <a:extLst>
              <a:ext uri="{FF2B5EF4-FFF2-40B4-BE49-F238E27FC236}">
                <a16:creationId xmlns:a16="http://schemas.microsoft.com/office/drawing/2014/main" id="{0CCBE560-27A8-F6EE-FDAA-35E2E2CE9088}"/>
              </a:ext>
            </a:extLst>
          </p:cNvPr>
          <p:cNvSpPr/>
          <p:nvPr/>
        </p:nvSpPr>
        <p:spPr>
          <a:xfrm>
            <a:off x="7420592" y="5238394"/>
            <a:ext cx="1425758" cy="35769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كلّ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9">
            <a:extLst>
              <a:ext uri="{FF2B5EF4-FFF2-40B4-BE49-F238E27FC236}">
                <a16:creationId xmlns:a16="http://schemas.microsoft.com/office/drawing/2014/main" id="{D0329EC7-084D-7BE1-D0D3-983A4F773CB8}"/>
              </a:ext>
            </a:extLst>
          </p:cNvPr>
          <p:cNvSpPr/>
          <p:nvPr/>
        </p:nvSpPr>
        <p:spPr>
          <a:xfrm>
            <a:off x="7588593" y="5689732"/>
            <a:ext cx="1425758" cy="387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أنّني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A8982772-5D64-116A-89D8-5E6581B9D2D3}"/>
              </a:ext>
            </a:extLst>
          </p:cNvPr>
          <p:cNvSpPr/>
          <p:nvPr/>
        </p:nvSpPr>
        <p:spPr>
          <a:xfrm>
            <a:off x="8008395" y="6191180"/>
            <a:ext cx="1425758" cy="35769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هناك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72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E30E9A-C747-BDA0-BBFE-7B1D774565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85" t="10649" r="14039" b="20189"/>
          <a:stretch/>
        </p:blipFill>
        <p:spPr>
          <a:xfrm>
            <a:off x="0" y="0"/>
            <a:ext cx="12192000" cy="6654018"/>
          </a:xfrm>
          <a:prstGeom prst="rect">
            <a:avLst/>
          </a:prstGeom>
        </p:spPr>
      </p:pic>
      <p:sp>
        <p:nvSpPr>
          <p:cNvPr id="4" name="مستطيل 4">
            <a:extLst>
              <a:ext uri="{FF2B5EF4-FFF2-40B4-BE49-F238E27FC236}">
                <a16:creationId xmlns:a16="http://schemas.microsoft.com/office/drawing/2014/main" id="{E1661BA1-65A2-0C31-C4FA-1CE2117B4214}"/>
              </a:ext>
            </a:extLst>
          </p:cNvPr>
          <p:cNvSpPr/>
          <p:nvPr/>
        </p:nvSpPr>
        <p:spPr>
          <a:xfrm>
            <a:off x="7826243" y="1841768"/>
            <a:ext cx="1725167" cy="755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المسلسلُ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ستطيل 5">
            <a:extLst>
              <a:ext uri="{FF2B5EF4-FFF2-40B4-BE49-F238E27FC236}">
                <a16:creationId xmlns:a16="http://schemas.microsoft.com/office/drawing/2014/main" id="{7391F82F-F290-5568-6074-E78D560A9EFA}"/>
              </a:ext>
            </a:extLst>
          </p:cNvPr>
          <p:cNvSpPr/>
          <p:nvPr/>
        </p:nvSpPr>
        <p:spPr>
          <a:xfrm>
            <a:off x="8149801" y="2746985"/>
            <a:ext cx="1725167" cy="69703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السرُّ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6">
            <a:extLst>
              <a:ext uri="{FF2B5EF4-FFF2-40B4-BE49-F238E27FC236}">
                <a16:creationId xmlns:a16="http://schemas.microsoft.com/office/drawing/2014/main" id="{80DAF4B9-C5B5-8541-CAF3-D4CF71914D70}"/>
              </a:ext>
            </a:extLst>
          </p:cNvPr>
          <p:cNvSpPr/>
          <p:nvPr/>
        </p:nvSpPr>
        <p:spPr>
          <a:xfrm>
            <a:off x="8149801" y="3618926"/>
            <a:ext cx="1725167" cy="755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معرَضٌ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33">
            <a:extLst>
              <a:ext uri="{FF2B5EF4-FFF2-40B4-BE49-F238E27FC236}">
                <a16:creationId xmlns:a16="http://schemas.microsoft.com/office/drawing/2014/main" id="{15E655B8-1BED-EE31-5736-FF23484D75B4}"/>
              </a:ext>
            </a:extLst>
          </p:cNvPr>
          <p:cNvSpPr/>
          <p:nvPr/>
        </p:nvSpPr>
        <p:spPr>
          <a:xfrm>
            <a:off x="4816310" y="1777437"/>
            <a:ext cx="1725167" cy="755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مصباحٌ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34">
            <a:extLst>
              <a:ext uri="{FF2B5EF4-FFF2-40B4-BE49-F238E27FC236}">
                <a16:creationId xmlns:a16="http://schemas.microsoft.com/office/drawing/2014/main" id="{07083BC9-805B-C75E-2EC7-B57731D4C01F}"/>
              </a:ext>
            </a:extLst>
          </p:cNvPr>
          <p:cNvSpPr/>
          <p:nvPr/>
        </p:nvSpPr>
        <p:spPr>
          <a:xfrm>
            <a:off x="4836698" y="2749965"/>
            <a:ext cx="1725167" cy="69703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خَبَرٌ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 35">
            <a:extLst>
              <a:ext uri="{FF2B5EF4-FFF2-40B4-BE49-F238E27FC236}">
                <a16:creationId xmlns:a16="http://schemas.microsoft.com/office/drawing/2014/main" id="{B174E5FC-30C6-D891-50A1-EDD5CDB93CF3}"/>
              </a:ext>
            </a:extLst>
          </p:cNvPr>
          <p:cNvSpPr/>
          <p:nvPr/>
        </p:nvSpPr>
        <p:spPr>
          <a:xfrm>
            <a:off x="4907037" y="3643299"/>
            <a:ext cx="1725167" cy="755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رائدٌ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 36">
            <a:extLst>
              <a:ext uri="{FF2B5EF4-FFF2-40B4-BE49-F238E27FC236}">
                <a16:creationId xmlns:a16="http://schemas.microsoft.com/office/drawing/2014/main" id="{5E7E9C5C-E7C1-2710-D925-264828D5D57E}"/>
              </a:ext>
            </a:extLst>
          </p:cNvPr>
          <p:cNvSpPr/>
          <p:nvPr/>
        </p:nvSpPr>
        <p:spPr>
          <a:xfrm>
            <a:off x="1444312" y="1751500"/>
            <a:ext cx="1462815" cy="755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رأسٌ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 37">
            <a:extLst>
              <a:ext uri="{FF2B5EF4-FFF2-40B4-BE49-F238E27FC236}">
                <a16:creationId xmlns:a16="http://schemas.microsoft.com/office/drawing/2014/main" id="{328347A0-1A7E-3823-8470-A1B2D78D0018}"/>
              </a:ext>
            </a:extLst>
          </p:cNvPr>
          <p:cNvSpPr/>
          <p:nvPr/>
        </p:nvSpPr>
        <p:spPr>
          <a:xfrm>
            <a:off x="1326403" y="2746985"/>
            <a:ext cx="1462815" cy="69703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رحلةٌ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ستطيل 39">
            <a:extLst>
              <a:ext uri="{FF2B5EF4-FFF2-40B4-BE49-F238E27FC236}">
                <a16:creationId xmlns:a16="http://schemas.microsoft.com/office/drawing/2014/main" id="{DBBB9C9E-8B83-FD5D-3A70-0292746DAED1}"/>
              </a:ext>
            </a:extLst>
          </p:cNvPr>
          <p:cNvSpPr/>
          <p:nvPr/>
        </p:nvSpPr>
        <p:spPr>
          <a:xfrm>
            <a:off x="2011680" y="4510975"/>
            <a:ext cx="6766241" cy="69703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أحبُّ زيارة المعارض التي تعرض إنجازات وطني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ستطيل 40">
            <a:extLst>
              <a:ext uri="{FF2B5EF4-FFF2-40B4-BE49-F238E27FC236}">
                <a16:creationId xmlns:a16="http://schemas.microsoft.com/office/drawing/2014/main" id="{8D8ED494-CBB0-F1AA-F1EC-98F76F52BD9E}"/>
              </a:ext>
            </a:extLst>
          </p:cNvPr>
          <p:cNvSpPr/>
          <p:nvPr/>
        </p:nvSpPr>
        <p:spPr>
          <a:xfrm>
            <a:off x="1444312" y="5337981"/>
            <a:ext cx="7333609" cy="755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الرحلة التي قام بها هزّاع المنصوري تشعرني بالفخر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51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7F675B-82FB-74E3-E041-D7ED9A4D03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08" t="10852" r="26615" b="3567"/>
          <a:stretch/>
        </p:blipFill>
        <p:spPr>
          <a:xfrm>
            <a:off x="0" y="128782"/>
            <a:ext cx="12192000" cy="6729218"/>
          </a:xfrm>
          <a:prstGeom prst="rect">
            <a:avLst/>
          </a:prstGeom>
        </p:spPr>
      </p:pic>
      <p:sp>
        <p:nvSpPr>
          <p:cNvPr id="4" name="شكل بيضاوي 4">
            <a:extLst>
              <a:ext uri="{FF2B5EF4-FFF2-40B4-BE49-F238E27FC236}">
                <a16:creationId xmlns:a16="http://schemas.microsoft.com/office/drawing/2014/main" id="{29FDCEA9-A5FE-A7BF-647F-C8928858BD3F}"/>
              </a:ext>
            </a:extLst>
          </p:cNvPr>
          <p:cNvSpPr/>
          <p:nvPr/>
        </p:nvSpPr>
        <p:spPr>
          <a:xfrm>
            <a:off x="9706707" y="2313034"/>
            <a:ext cx="632056" cy="416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شكل بيضاوي 4">
            <a:extLst>
              <a:ext uri="{FF2B5EF4-FFF2-40B4-BE49-F238E27FC236}">
                <a16:creationId xmlns:a16="http://schemas.microsoft.com/office/drawing/2014/main" id="{976510CD-7BAC-F453-7D53-A1B02C82FABF}"/>
              </a:ext>
            </a:extLst>
          </p:cNvPr>
          <p:cNvSpPr/>
          <p:nvPr/>
        </p:nvSpPr>
        <p:spPr>
          <a:xfrm>
            <a:off x="9677581" y="3344596"/>
            <a:ext cx="632056" cy="416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شكل بيضاوي 4">
            <a:extLst>
              <a:ext uri="{FF2B5EF4-FFF2-40B4-BE49-F238E27FC236}">
                <a16:creationId xmlns:a16="http://schemas.microsoft.com/office/drawing/2014/main" id="{3448F019-07B5-45DE-B654-B29283BE6E36}"/>
              </a:ext>
            </a:extLst>
          </p:cNvPr>
          <p:cNvSpPr/>
          <p:nvPr/>
        </p:nvSpPr>
        <p:spPr>
          <a:xfrm>
            <a:off x="9706707" y="4284717"/>
            <a:ext cx="632056" cy="416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شكل بيضاوي 4">
            <a:extLst>
              <a:ext uri="{FF2B5EF4-FFF2-40B4-BE49-F238E27FC236}">
                <a16:creationId xmlns:a16="http://schemas.microsoft.com/office/drawing/2014/main" id="{C9768455-025C-D514-5B58-687CB3E2B7D9}"/>
              </a:ext>
            </a:extLst>
          </p:cNvPr>
          <p:cNvSpPr/>
          <p:nvPr/>
        </p:nvSpPr>
        <p:spPr>
          <a:xfrm>
            <a:off x="9706707" y="5944948"/>
            <a:ext cx="632056" cy="416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2203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428864-31AE-36DB-B283-7D9423C33A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31" t="18651" r="11038" b="33325"/>
          <a:stretch/>
        </p:blipFill>
        <p:spPr>
          <a:xfrm>
            <a:off x="0" y="137160"/>
            <a:ext cx="12192000" cy="3291840"/>
          </a:xfrm>
          <a:prstGeom prst="rect">
            <a:avLst/>
          </a:prstGeom>
        </p:spPr>
      </p:pic>
      <p:sp>
        <p:nvSpPr>
          <p:cNvPr id="4" name="مستطيل 7">
            <a:extLst>
              <a:ext uri="{FF2B5EF4-FFF2-40B4-BE49-F238E27FC236}">
                <a16:creationId xmlns:a16="http://schemas.microsoft.com/office/drawing/2014/main" id="{BE16E653-AFB5-D1C3-2834-A74A6D686DC2}"/>
              </a:ext>
            </a:extLst>
          </p:cNvPr>
          <p:cNvSpPr/>
          <p:nvPr/>
        </p:nvSpPr>
        <p:spPr>
          <a:xfrm>
            <a:off x="1139483" y="1223957"/>
            <a:ext cx="8805446" cy="9987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كانت كلمات الشيخ زايد – رحمه الله – هي الداعم الأكبر لحلم هزّاع المنصوري ، وجعلته يجتهد ويعمل ليحقق حلم الشيخ زايد .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E2BCA-7F6B-D7FA-15FE-0203F560C2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08" t="17832" r="6769" b="6646"/>
          <a:stretch/>
        </p:blipFill>
        <p:spPr>
          <a:xfrm>
            <a:off x="0" y="2321169"/>
            <a:ext cx="12192000" cy="4536831"/>
          </a:xfrm>
          <a:prstGeom prst="rect">
            <a:avLst/>
          </a:prstGeom>
        </p:spPr>
      </p:pic>
      <p:sp>
        <p:nvSpPr>
          <p:cNvPr id="7" name="شكل بيضاوي 4">
            <a:extLst>
              <a:ext uri="{FF2B5EF4-FFF2-40B4-BE49-F238E27FC236}">
                <a16:creationId xmlns:a16="http://schemas.microsoft.com/office/drawing/2014/main" id="{05ED9D34-0969-2D81-A25F-FDA573E07340}"/>
              </a:ext>
            </a:extLst>
          </p:cNvPr>
          <p:cNvSpPr/>
          <p:nvPr/>
        </p:nvSpPr>
        <p:spPr>
          <a:xfrm>
            <a:off x="9628901" y="5067886"/>
            <a:ext cx="632056" cy="416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شكل بيضاوي 4">
            <a:extLst>
              <a:ext uri="{FF2B5EF4-FFF2-40B4-BE49-F238E27FC236}">
                <a16:creationId xmlns:a16="http://schemas.microsoft.com/office/drawing/2014/main" id="{F238320E-9E77-0B94-F87D-8A5F46E73BC9}"/>
              </a:ext>
            </a:extLst>
          </p:cNvPr>
          <p:cNvSpPr/>
          <p:nvPr/>
        </p:nvSpPr>
        <p:spPr>
          <a:xfrm>
            <a:off x="9777045" y="6304740"/>
            <a:ext cx="632056" cy="416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096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98B403-E7ED-C549-865A-85F489A7B4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16" t="11263" r="17962" b="5415"/>
          <a:stretch/>
        </p:blipFill>
        <p:spPr>
          <a:xfrm>
            <a:off x="0" y="70168"/>
            <a:ext cx="12192000" cy="6787832"/>
          </a:xfrm>
          <a:prstGeom prst="rect">
            <a:avLst/>
          </a:prstGeom>
        </p:spPr>
      </p:pic>
      <p:sp>
        <p:nvSpPr>
          <p:cNvPr id="4" name="مستطيل 39">
            <a:extLst>
              <a:ext uri="{FF2B5EF4-FFF2-40B4-BE49-F238E27FC236}">
                <a16:creationId xmlns:a16="http://schemas.microsoft.com/office/drawing/2014/main" id="{0655A6F2-B6FB-030B-61AD-585A069371A6}"/>
              </a:ext>
            </a:extLst>
          </p:cNvPr>
          <p:cNvSpPr/>
          <p:nvPr/>
        </p:nvSpPr>
        <p:spPr>
          <a:xfrm>
            <a:off x="1842868" y="618978"/>
            <a:ext cx="6766241" cy="45313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الحلم والطموح حقّ مشروع لكل إنسان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ستطيل 40">
            <a:extLst>
              <a:ext uri="{FF2B5EF4-FFF2-40B4-BE49-F238E27FC236}">
                <a16:creationId xmlns:a16="http://schemas.microsoft.com/office/drawing/2014/main" id="{C31D1436-2C51-9F85-EC74-49DE55CC5FDB}"/>
              </a:ext>
            </a:extLst>
          </p:cNvPr>
          <p:cNvSpPr/>
          <p:nvPr/>
        </p:nvSpPr>
        <p:spPr>
          <a:xfrm>
            <a:off x="2057791" y="1145141"/>
            <a:ext cx="6551318" cy="4757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حبّ الوطن فطرة يولد معنا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39">
            <a:extLst>
              <a:ext uri="{FF2B5EF4-FFF2-40B4-BE49-F238E27FC236}">
                <a16:creationId xmlns:a16="http://schemas.microsoft.com/office/drawing/2014/main" id="{D1E11516-879D-857B-23EB-51AA1158A053}"/>
              </a:ext>
            </a:extLst>
          </p:cNvPr>
          <p:cNvSpPr/>
          <p:nvPr/>
        </p:nvSpPr>
        <p:spPr>
          <a:xfrm>
            <a:off x="154744" y="1756296"/>
            <a:ext cx="9129933" cy="45313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بفضل إصراره وعزيمته ودعم قيادة الإمارات ، أكمل هزّاع المسيرة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40">
            <a:extLst>
              <a:ext uri="{FF2B5EF4-FFF2-40B4-BE49-F238E27FC236}">
                <a16:creationId xmlns:a16="http://schemas.microsoft.com/office/drawing/2014/main" id="{C7627742-1364-5598-E09F-35E32583206E}"/>
              </a:ext>
            </a:extLst>
          </p:cNvPr>
          <p:cNvSpPr/>
          <p:nvPr/>
        </p:nvSpPr>
        <p:spPr>
          <a:xfrm>
            <a:off x="942535" y="2305106"/>
            <a:ext cx="7779115" cy="5878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كانت فرحتنا بانطلاق هزّاع نحو الفضاء لا توصف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5">
            <a:extLst>
              <a:ext uri="{FF2B5EF4-FFF2-40B4-BE49-F238E27FC236}">
                <a16:creationId xmlns:a16="http://schemas.microsoft.com/office/drawing/2014/main" id="{11CFFF52-1367-ED17-5734-715B5632FBAD}"/>
              </a:ext>
            </a:extLst>
          </p:cNvPr>
          <p:cNvSpPr/>
          <p:nvPr/>
        </p:nvSpPr>
        <p:spPr>
          <a:xfrm>
            <a:off x="1322363" y="3307049"/>
            <a:ext cx="9109280" cy="10948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يترك للطالب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 5">
            <a:extLst>
              <a:ext uri="{FF2B5EF4-FFF2-40B4-BE49-F238E27FC236}">
                <a16:creationId xmlns:a16="http://schemas.microsoft.com/office/drawing/2014/main" id="{05A27854-FFE6-269E-0CF8-B7FE0FB4F7AE}"/>
              </a:ext>
            </a:extLst>
          </p:cNvPr>
          <p:cNvSpPr/>
          <p:nvPr/>
        </p:nvSpPr>
        <p:spPr>
          <a:xfrm>
            <a:off x="1322363" y="5712859"/>
            <a:ext cx="9109280" cy="10948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هيا يا صديقي أرنا خطّك الرائع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27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232D98-95C7-714A-307D-179B82E08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08" t="19267" r="26846" b="41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02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FE8EFF-0025-BD46-A50D-5C813FFEB4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6" t="11878" r="9538" b="1075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مستطيل 39">
            <a:extLst>
              <a:ext uri="{FF2B5EF4-FFF2-40B4-BE49-F238E27FC236}">
                <a16:creationId xmlns:a16="http://schemas.microsoft.com/office/drawing/2014/main" id="{599C602D-8D87-B655-764A-6030629FCC26}"/>
              </a:ext>
            </a:extLst>
          </p:cNvPr>
          <p:cNvSpPr/>
          <p:nvPr/>
        </p:nvSpPr>
        <p:spPr>
          <a:xfrm>
            <a:off x="422031" y="2306663"/>
            <a:ext cx="6766241" cy="45313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 الخطر يلاحقنا ، لكن بذكائنا قضينا عليه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40">
            <a:extLst>
              <a:ext uri="{FF2B5EF4-FFF2-40B4-BE49-F238E27FC236}">
                <a16:creationId xmlns:a16="http://schemas.microsoft.com/office/drawing/2014/main" id="{B44DBFB8-5B13-433A-79C5-2937AA08CCC8}"/>
              </a:ext>
            </a:extLst>
          </p:cNvPr>
          <p:cNvSpPr/>
          <p:nvPr/>
        </p:nvSpPr>
        <p:spPr>
          <a:xfrm>
            <a:off x="806085" y="3016505"/>
            <a:ext cx="6551318" cy="4757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سقط الرجل من أعلى البرج فقضى أجله 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39">
            <a:extLst>
              <a:ext uri="{FF2B5EF4-FFF2-40B4-BE49-F238E27FC236}">
                <a16:creationId xmlns:a16="http://schemas.microsoft.com/office/drawing/2014/main" id="{B9E1172D-39F5-27D8-98A3-B81DF723C616}"/>
              </a:ext>
            </a:extLst>
          </p:cNvPr>
          <p:cNvSpPr/>
          <p:nvPr/>
        </p:nvSpPr>
        <p:spPr>
          <a:xfrm>
            <a:off x="422031" y="3830394"/>
            <a:ext cx="6344210" cy="45313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قضى القاضي بين المتخاصمين بالعدل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 40">
            <a:extLst>
              <a:ext uri="{FF2B5EF4-FFF2-40B4-BE49-F238E27FC236}">
                <a16:creationId xmlns:a16="http://schemas.microsoft.com/office/drawing/2014/main" id="{0CB065B6-F5D0-C23B-3BB7-F9AB0A22528E}"/>
              </a:ext>
            </a:extLst>
          </p:cNvPr>
          <p:cNvSpPr/>
          <p:nvPr/>
        </p:nvSpPr>
        <p:spPr>
          <a:xfrm>
            <a:off x="422031" y="4483965"/>
            <a:ext cx="6766242" cy="5878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قضى الرجل دَيْنَه عندما حان موعده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43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4CA0DA-2B60-B62E-6ED5-ADD90FE597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84" t="11058" r="18539" b="4594"/>
          <a:stretch/>
        </p:blipFill>
        <p:spPr>
          <a:xfrm>
            <a:off x="0" y="14879"/>
            <a:ext cx="12192000" cy="6843121"/>
          </a:xfrm>
          <a:prstGeom prst="rect">
            <a:avLst/>
          </a:prstGeom>
        </p:spPr>
      </p:pic>
      <p:sp>
        <p:nvSpPr>
          <p:cNvPr id="4" name="مستطيل 39">
            <a:extLst>
              <a:ext uri="{FF2B5EF4-FFF2-40B4-BE49-F238E27FC236}">
                <a16:creationId xmlns:a16="http://schemas.microsoft.com/office/drawing/2014/main" id="{50A15197-2657-E49A-1CFD-BBEE689E35A2}"/>
              </a:ext>
            </a:extLst>
          </p:cNvPr>
          <p:cNvSpPr/>
          <p:nvPr/>
        </p:nvSpPr>
        <p:spPr>
          <a:xfrm>
            <a:off x="492369" y="2243885"/>
            <a:ext cx="10381957" cy="68742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لأنّهم لا يريدون أن يجازفوا بسمعتهم من أجل كاتبة مجهولة تدّعي الموهبة .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ستطيل 40">
            <a:extLst>
              <a:ext uri="{FF2B5EF4-FFF2-40B4-BE49-F238E27FC236}">
                <a16:creationId xmlns:a16="http://schemas.microsoft.com/office/drawing/2014/main" id="{E833A31C-F2A0-9137-70DE-4EE9BF5E5043}"/>
              </a:ext>
            </a:extLst>
          </p:cNvPr>
          <p:cNvSpPr/>
          <p:nvPr/>
        </p:nvSpPr>
        <p:spPr>
          <a:xfrm>
            <a:off x="1294229" y="3577279"/>
            <a:ext cx="9355014" cy="4757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كانت تروي لهم قصصها الخيالية في أوقات الغداء في المدرسة .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39">
            <a:extLst>
              <a:ext uri="{FF2B5EF4-FFF2-40B4-BE49-F238E27FC236}">
                <a16:creationId xmlns:a16="http://schemas.microsoft.com/office/drawing/2014/main" id="{256D942B-CB3F-9607-920E-A4FF72552653}"/>
              </a:ext>
            </a:extLst>
          </p:cNvPr>
          <p:cNvSpPr/>
          <p:nvPr/>
        </p:nvSpPr>
        <p:spPr>
          <a:xfrm>
            <a:off x="337626" y="4699027"/>
            <a:ext cx="11854374" cy="94149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مدينة بورتو في البرتغال ، عندما عملت معلّمة وكان لديها وقت فراغ كبير ساعدها على إكمال الجزء الأكبر .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40">
            <a:extLst>
              <a:ext uri="{FF2B5EF4-FFF2-40B4-BE49-F238E27FC236}">
                <a16:creationId xmlns:a16="http://schemas.microsoft.com/office/drawing/2014/main" id="{A1136814-C7E6-BA78-2D57-F232308A6A0D}"/>
              </a:ext>
            </a:extLst>
          </p:cNvPr>
          <p:cNvSpPr/>
          <p:nvPr/>
        </p:nvSpPr>
        <p:spPr>
          <a:xfrm>
            <a:off x="1294228" y="6032851"/>
            <a:ext cx="9580097" cy="5878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قَبِلَ بسبب إعجاب ابنة مدير دار النشر بالرواية وطلبها باقي الأجزاء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4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09C61D-1F34-51FE-C57A-F4D84ECEEE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85" t="10648" r="18077" b="10955"/>
          <a:stretch/>
        </p:blipFill>
        <p:spPr>
          <a:xfrm>
            <a:off x="1" y="7768"/>
            <a:ext cx="12192000" cy="6850232"/>
          </a:xfrm>
          <a:prstGeom prst="rect">
            <a:avLst/>
          </a:prstGeom>
        </p:spPr>
      </p:pic>
      <p:sp>
        <p:nvSpPr>
          <p:cNvPr id="4" name="مستطيل 39">
            <a:extLst>
              <a:ext uri="{FF2B5EF4-FFF2-40B4-BE49-F238E27FC236}">
                <a16:creationId xmlns:a16="http://schemas.microsoft.com/office/drawing/2014/main" id="{E255B4BB-D9B2-AA95-F042-325BCB2931F9}"/>
              </a:ext>
            </a:extLst>
          </p:cNvPr>
          <p:cNvSpPr/>
          <p:nvPr/>
        </p:nvSpPr>
        <p:spPr>
          <a:xfrm>
            <a:off x="1073834" y="887937"/>
            <a:ext cx="10381957" cy="68742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بالإصرار ومواجهة الصعاب وعدم الاستسلام أمام العقبات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ستطيل 40">
            <a:extLst>
              <a:ext uri="{FF2B5EF4-FFF2-40B4-BE49-F238E27FC236}">
                <a16:creationId xmlns:a16="http://schemas.microsoft.com/office/drawing/2014/main" id="{DD659B6B-7EBF-34BE-5E68-004B57C0823F}"/>
              </a:ext>
            </a:extLst>
          </p:cNvPr>
          <p:cNvSpPr/>
          <p:nvPr/>
        </p:nvSpPr>
        <p:spPr>
          <a:xfrm>
            <a:off x="942535" y="2331877"/>
            <a:ext cx="9999784" cy="4757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خوفا من عزوف الناس عن شراء الرواية لأن ( جو ) لم تكن مشهورة بعد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39">
            <a:extLst>
              <a:ext uri="{FF2B5EF4-FFF2-40B4-BE49-F238E27FC236}">
                <a16:creationId xmlns:a16="http://schemas.microsoft.com/office/drawing/2014/main" id="{3C58EDA0-0FB0-97C9-960E-4D72697B5765}"/>
              </a:ext>
            </a:extLst>
          </p:cNvPr>
          <p:cNvSpPr/>
          <p:nvPr/>
        </p:nvSpPr>
        <p:spPr>
          <a:xfrm>
            <a:off x="1073834" y="3564171"/>
            <a:ext cx="9223717" cy="68742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خمسٌ وستون لغة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40">
            <a:extLst>
              <a:ext uri="{FF2B5EF4-FFF2-40B4-BE49-F238E27FC236}">
                <a16:creationId xmlns:a16="http://schemas.microsoft.com/office/drawing/2014/main" id="{2A383EFC-7B94-46EC-888E-78FF2733DFA8}"/>
              </a:ext>
            </a:extLst>
          </p:cNvPr>
          <p:cNvSpPr/>
          <p:nvPr/>
        </p:nvSpPr>
        <p:spPr>
          <a:xfrm>
            <a:off x="1152378" y="5008111"/>
            <a:ext cx="9580097" cy="5878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نُسمّيها رواية عالميّة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77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asifhammoud1978@gmail.com</cp:lastModifiedBy>
  <cp:revision>1</cp:revision>
  <dcterms:modified xsi:type="dcterms:W3CDTF">2024-09-01T10:58:39Z</dcterms:modified>
</cp:coreProperties>
</file>