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21F_CF51BB1A.xml" ContentType="application/vnd.ms-powerpoint.comments+xml"/>
  <Override PartName="/ppt/notesSlides/notesSlide11.xml" ContentType="application/vnd.openxmlformats-officedocument.presentationml.notesSlide+xml"/>
  <Override PartName="/ppt/comments/modernComment_220_EEA4EF7D.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46"/>
  </p:notesMasterIdLst>
  <p:handoutMasterIdLst>
    <p:handoutMasterId r:id="rId47"/>
  </p:handoutMasterIdLst>
  <p:sldIdLst>
    <p:sldId id="362" r:id="rId6"/>
    <p:sldId id="539" r:id="rId7"/>
    <p:sldId id="561" r:id="rId8"/>
    <p:sldId id="368" r:id="rId9"/>
    <p:sldId id="563" r:id="rId10"/>
    <p:sldId id="565" r:id="rId11"/>
    <p:sldId id="564" r:id="rId12"/>
    <p:sldId id="304" r:id="rId13"/>
    <p:sldId id="305" r:id="rId14"/>
    <p:sldId id="450" r:id="rId15"/>
    <p:sldId id="506" r:id="rId16"/>
    <p:sldId id="560" r:id="rId17"/>
    <p:sldId id="512" r:id="rId18"/>
    <p:sldId id="507" r:id="rId19"/>
    <p:sldId id="541" r:id="rId20"/>
    <p:sldId id="508" r:id="rId21"/>
    <p:sldId id="548" r:id="rId22"/>
    <p:sldId id="513" r:id="rId23"/>
    <p:sldId id="511" r:id="rId24"/>
    <p:sldId id="558" r:id="rId25"/>
    <p:sldId id="542" r:id="rId26"/>
    <p:sldId id="543" r:id="rId27"/>
    <p:sldId id="544" r:id="rId28"/>
    <p:sldId id="547" r:id="rId29"/>
    <p:sldId id="545" r:id="rId30"/>
    <p:sldId id="546" r:id="rId31"/>
    <p:sldId id="549" r:id="rId32"/>
    <p:sldId id="553" r:id="rId33"/>
    <p:sldId id="559" r:id="rId34"/>
    <p:sldId id="550" r:id="rId35"/>
    <p:sldId id="554" r:id="rId36"/>
    <p:sldId id="551" r:id="rId37"/>
    <p:sldId id="552" r:id="rId38"/>
    <p:sldId id="529" r:id="rId39"/>
    <p:sldId id="534" r:id="rId40"/>
    <p:sldId id="535" r:id="rId41"/>
    <p:sldId id="555" r:id="rId42"/>
    <p:sldId id="537" r:id="rId43"/>
    <p:sldId id="562" r:id="rId44"/>
    <p:sldId id="556" r:id="rId45"/>
  </p:sldIdLst>
  <p:sldSz cx="12192000" cy="6858000"/>
  <p:notesSz cx="7010400" cy="9236075"/>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27" userDrawn="1">
          <p15:clr>
            <a:srgbClr val="A4A3A4"/>
          </p15:clr>
        </p15:guide>
        <p15:guide id="2" orient="horz" pos="2999"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0" userDrawn="1">
          <p15:clr>
            <a:srgbClr val="A4A3A4"/>
          </p15:clr>
        </p15:guide>
        <p15:guide id="8" orient="horz" pos="3120" userDrawn="1">
          <p15:clr>
            <a:srgbClr val="A4A3A4"/>
          </p15:clr>
        </p15:guide>
        <p15:guide id="9" pos="48" userDrawn="1">
          <p15:clr>
            <a:srgbClr val="A4A3A4"/>
          </p15:clr>
        </p15:guide>
        <p15:guide id="10" pos="710"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121024-C2F1-772D-4EE0-0DA310714C15}" name="Nithiyanadhan Rajagopal" initials="NR" userId="S::Nithiyanandhan.R@spi-global.com::7ab3c0d7-e1d9-4568-9b85-35969e8fd21e" providerId="AD"/>
  <p188:author id="{24399642-5BF1-3C39-343A-45CAD0C11FDB}" name="Whitfield, Kaitlin" initials="WK" userId="S::Kaitlin.Whitfield@mheducation.com::f3215cfa-439d-4ed3-8035-dbddf9536e84"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 id="2" name="Oxley, Angela" initials="OA" lastIdx="89" clrIdx="1">
    <p:extLst>
      <p:ext uri="{19B8F6BF-5375-455C-9EA6-DF929625EA0E}">
        <p15:presenceInfo xmlns:p15="http://schemas.microsoft.com/office/powerpoint/2012/main" userId="S::angela.oxley@mheducation.com::2701a8e4-ff8b-43b5-b1ab-b049b2cef046" providerId="AD"/>
      </p:ext>
    </p:extLst>
  </p:cmAuthor>
  <p:cmAuthor id="3" name="Crowl, Jennifer" initials="CJ" lastIdx="1" clrIdx="2">
    <p:extLst>
      <p:ext uri="{19B8F6BF-5375-455C-9EA6-DF929625EA0E}">
        <p15:presenceInfo xmlns:p15="http://schemas.microsoft.com/office/powerpoint/2012/main" userId="S::jennifer.crowl@mheducation.com::77259450-2fd8-46bb-9e27-f3a51ab93a25" providerId="AD"/>
      </p:ext>
    </p:extLst>
  </p:cmAuthor>
  <p:cmAuthor id="4" name="R2, Ranjithkumar" initials="RR" lastIdx="7" clrIdx="3">
    <p:extLst>
      <p:ext uri="{19B8F6BF-5375-455C-9EA6-DF929625EA0E}">
        <p15:presenceInfo xmlns:p15="http://schemas.microsoft.com/office/powerpoint/2012/main" userId="R2, Ranjithkumar" providerId="None"/>
      </p:ext>
    </p:extLst>
  </p:cmAuthor>
  <p:cmAuthor id="5" name="T, Karthika" initials="TK" lastIdx="14" clrIdx="4">
    <p:extLst>
      <p:ext uri="{19B8F6BF-5375-455C-9EA6-DF929625EA0E}">
        <p15:presenceInfo xmlns:p15="http://schemas.microsoft.com/office/powerpoint/2012/main" userId="T, Karthika" providerId="None"/>
      </p:ext>
    </p:extLst>
  </p:cmAuthor>
  <p:cmAuthor id="6" name="Nithiyanadhan Rajagopal" initials="NR" lastIdx="10" clrIdx="5">
    <p:extLst>
      <p:ext uri="{19B8F6BF-5375-455C-9EA6-DF929625EA0E}">
        <p15:presenceInfo xmlns:p15="http://schemas.microsoft.com/office/powerpoint/2012/main" userId="S::Nithiyanandhan.R@spi-global.com::7ab3c0d7-e1d9-4568-9b85-35969e8fd2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0000"/>
    <a:srgbClr val="33175A"/>
    <a:srgbClr val="00A6B9"/>
    <a:srgbClr val="00C7C3"/>
    <a:srgbClr val="02F0DE"/>
    <a:srgbClr val="FFB600"/>
    <a:srgbClr val="33F0E1"/>
    <a:srgbClr val="01708C"/>
    <a:srgbClr val="6921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4" autoAdjust="0"/>
    <p:restoredTop sz="87594" autoAdjust="0"/>
  </p:normalViewPr>
  <p:slideViewPr>
    <p:cSldViewPr snapToGrid="0">
      <p:cViewPr varScale="1">
        <p:scale>
          <a:sx n="97" d="100"/>
          <a:sy n="97" d="100"/>
        </p:scale>
        <p:origin x="72" y="90"/>
      </p:cViewPr>
      <p:guideLst>
        <p:guide pos="1527"/>
        <p:guide orient="horz" pos="2999"/>
        <p:guide orient="horz" pos="384"/>
        <p:guide orient="horz" pos="2520"/>
        <p:guide orient="horz" pos="1080"/>
        <p:guide orient="horz" pos="1680"/>
        <p:guide orient="horz" pos="3430"/>
        <p:guide orient="horz" pos="3120"/>
        <p:guide pos="48"/>
        <p:guide pos="710"/>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5814"/>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3" Type="http://schemas.openxmlformats.org/officeDocument/2006/relationships/customXml" Target="../customXml/item3.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handoutMaster" Target="handoutMasters/handoutMaster1.xml" /><Relationship Id="rId50" Type="http://schemas.openxmlformats.org/officeDocument/2006/relationships/presProps" Target="presProp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notesMaster" Target="notesMasters/notesMaster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microsoft.com/office/2018/10/relationships/authors" Target="author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tableStyles" Target="tableStyle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commentAuthors" Target="commentAuthor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theme" Target="theme/theme1.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tags" Target="tags/tag1.xml" /><Relationship Id="rId8" Type="http://schemas.openxmlformats.org/officeDocument/2006/relationships/slide" Target="slides/slide3.xml" /><Relationship Id="rId51" Type="http://schemas.openxmlformats.org/officeDocument/2006/relationships/viewProps" Target="viewProps.xml" /></Relationships>
</file>

<file path=ppt/comments/modernComment_21F_CF51BB1A.xml><?xml version="1.0" encoding="utf-8"?>
<p188:cmLst xmlns:a="http://schemas.openxmlformats.org/drawingml/2006/main" xmlns:r="http://schemas.openxmlformats.org/officeDocument/2006/relationships" xmlns:p188="http://schemas.microsoft.com/office/powerpoint/2018/8/main">
  <p188:cm id="{6820BDA5-739B-4C87-87DB-1CB438865223}" authorId="{24399642-5BF1-3C39-343A-45CAD0C11FDB}" created="2023-01-12T19:24:02.592">
    <pc:sldMkLst xmlns:pc="http://schemas.microsoft.com/office/powerpoint/2013/main/command">
      <pc:docMk/>
      <pc:sldMk cId="3478240026" sldId="543"/>
    </pc:sldMkLst>
    <p188:txBody>
      <a:bodyPr/>
      <a:lstStyle/>
      <a:p>
        <a:r>
          <a:rPr lang="en-US"/>
          <a:t>Note to Self: On this slide and next slide, the variable y was a change from the SE. The SE used x. Keep y and make change in SE?</a:t>
        </a:r>
      </a:p>
    </p188:txBody>
  </p188:cm>
</p188:cmLst>
</file>

<file path=ppt/comments/modernComment_220_EEA4EF7D.xml><?xml version="1.0" encoding="utf-8"?>
<p188:cmLst xmlns:a="http://schemas.openxmlformats.org/drawingml/2006/main" xmlns:r="http://schemas.openxmlformats.org/officeDocument/2006/relationships" xmlns:p188="http://schemas.microsoft.com/office/powerpoint/2018/8/main">
  <p188:cm id="{E15EABF9-9417-4D55-8867-7985FA61F329}" authorId="{24399642-5BF1-3C39-343A-45CAD0C11FDB}" created="2023-01-12T20:28:01.845">
    <ac:deMkLst xmlns:ac="http://schemas.microsoft.com/office/drawing/2013/main/command">
      <pc:docMk xmlns:pc="http://schemas.microsoft.com/office/powerpoint/2013/main/command"/>
      <pc:sldMk xmlns:pc="http://schemas.microsoft.com/office/powerpoint/2013/main/command" cId="4003786621" sldId="544"/>
      <ac:picMk id="3" creationId="{00000000-0000-0000-0000-000000000000}"/>
    </ac:deMkLst>
    <p188:txBody>
      <a:bodyPr/>
      <a:lstStyle/>
      <a:p>
        <a:r>
          <a:rPr lang="en-US"/>
          <a:t>In the image with the proportion, please change the top variable from y to x. The x should be italicized.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57061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500</a:t>
            </a:r>
          </a:p>
          <a:p>
            <a:r>
              <a:rPr lang="en-US" sz="1200" dirty="0">
                <a:solidFill>
                  <a:srgbClr val="FF0000"/>
                </a:solidFill>
              </a:rPr>
              <a:t>50</a:t>
            </a:r>
          </a:p>
          <a:p>
            <a:r>
              <a:rPr lang="en-US" sz="1200" dirty="0">
                <a:solidFill>
                  <a:srgbClr val="FF0000"/>
                </a:solidFill>
              </a:rPr>
              <a:t>30</a:t>
            </a:r>
          </a:p>
          <a:p>
            <a:r>
              <a:rPr lang="en-US" sz="1200" dirty="0">
                <a:solidFill>
                  <a:srgbClr val="FF0000"/>
                </a:solidFill>
              </a:rPr>
              <a:t>32.5</a:t>
            </a:r>
          </a:p>
          <a:p>
            <a:r>
              <a:rPr lang="en-US" sz="1200" dirty="0">
                <a:solidFill>
                  <a:srgbClr val="FF0000"/>
                </a:solidFill>
              </a:rPr>
              <a:t>96</a:t>
            </a:r>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2592056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500</a:t>
            </a:r>
          </a:p>
          <a:p>
            <a:r>
              <a:rPr lang="en-US" sz="1200" dirty="0">
                <a:solidFill>
                  <a:srgbClr val="FF0000"/>
                </a:solidFill>
              </a:rPr>
              <a:t>50</a:t>
            </a:r>
          </a:p>
          <a:p>
            <a:r>
              <a:rPr lang="en-US" sz="1200" dirty="0">
                <a:solidFill>
                  <a:srgbClr val="FF0000"/>
                </a:solidFill>
              </a:rPr>
              <a:t>30</a:t>
            </a:r>
          </a:p>
          <a:p>
            <a:r>
              <a:rPr lang="en-US" sz="1200" dirty="0">
                <a:solidFill>
                  <a:srgbClr val="FF0000"/>
                </a:solidFill>
              </a:rPr>
              <a:t>32.5</a:t>
            </a:r>
          </a:p>
          <a:p>
            <a:r>
              <a:rPr lang="en-US" sz="1200" dirty="0">
                <a:solidFill>
                  <a:srgbClr val="FF0000"/>
                </a:solidFill>
              </a:rPr>
              <a:t>96</a:t>
            </a:r>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72055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4</a:t>
            </a:fld>
            <a:endParaRPr lang="en-US" dirty="0"/>
          </a:p>
        </p:txBody>
      </p:sp>
    </p:spTree>
    <p:extLst>
      <p:ext uri="{BB962C8B-B14F-4D97-AF65-F5344CB8AC3E}">
        <p14:creationId xmlns:p14="http://schemas.microsoft.com/office/powerpoint/2010/main" val="24172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5</a:t>
            </a:fld>
            <a:endParaRPr lang="en-US" dirty="0"/>
          </a:p>
        </p:txBody>
      </p:sp>
    </p:spTree>
    <p:extLst>
      <p:ext uri="{BB962C8B-B14F-4D97-AF65-F5344CB8AC3E}">
        <p14:creationId xmlns:p14="http://schemas.microsoft.com/office/powerpoint/2010/main" val="621869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6</a:t>
            </a:fld>
            <a:endParaRPr lang="en-US" dirty="0"/>
          </a:p>
        </p:txBody>
      </p:sp>
    </p:spTree>
    <p:extLst>
      <p:ext uri="{BB962C8B-B14F-4D97-AF65-F5344CB8AC3E}">
        <p14:creationId xmlns:p14="http://schemas.microsoft.com/office/powerpoint/2010/main" val="2708985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7</a:t>
            </a:fld>
            <a:endParaRPr lang="en-US" dirty="0"/>
          </a:p>
        </p:txBody>
      </p:sp>
    </p:spTree>
    <p:extLst>
      <p:ext uri="{BB962C8B-B14F-4D97-AF65-F5344CB8AC3E}">
        <p14:creationId xmlns:p14="http://schemas.microsoft.com/office/powerpoint/2010/main" val="321772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C0D4C-FD52-4CA4-A998-31C73A5A5BDE}" type="slidenum">
              <a:rPr lang="en-US" smtClean="0"/>
              <a:t>15</a:t>
            </a:fld>
            <a:endParaRPr lang="en-US" dirty="0"/>
          </a:p>
        </p:txBody>
      </p:sp>
    </p:spTree>
    <p:extLst>
      <p:ext uri="{BB962C8B-B14F-4D97-AF65-F5344CB8AC3E}">
        <p14:creationId xmlns:p14="http://schemas.microsoft.com/office/powerpoint/2010/main" val="157543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16</a:t>
            </a:fld>
            <a:endParaRPr lang="en-US" dirty="0"/>
          </a:p>
        </p:txBody>
      </p:sp>
    </p:spTree>
    <p:extLst>
      <p:ext uri="{BB962C8B-B14F-4D97-AF65-F5344CB8AC3E}">
        <p14:creationId xmlns:p14="http://schemas.microsoft.com/office/powerpoint/2010/main" val="1055170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$2.31 </a:t>
            </a:r>
            <a:endParaRPr lang="en-US" sz="1200" kern="1200" dirty="0">
              <a:solidFill>
                <a:srgbClr val="FF0000"/>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17</a:t>
            </a:fld>
            <a:endParaRPr lang="en-US" dirty="0"/>
          </a:p>
        </p:txBody>
      </p:sp>
    </p:spTree>
    <p:extLst>
      <p:ext uri="{BB962C8B-B14F-4D97-AF65-F5344CB8AC3E}">
        <p14:creationId xmlns:p14="http://schemas.microsoft.com/office/powerpoint/2010/main" val="3910404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4112974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25</a:t>
            </a:fld>
            <a:endParaRPr lang="en-US" dirty="0"/>
          </a:p>
        </p:txBody>
      </p:sp>
    </p:spTree>
    <p:extLst>
      <p:ext uri="{BB962C8B-B14F-4D97-AF65-F5344CB8AC3E}">
        <p14:creationId xmlns:p14="http://schemas.microsoft.com/office/powerpoint/2010/main" val="85403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$23.20</a:t>
            </a:r>
            <a:r>
              <a:rPr lang="en-US" sz="1200" dirty="0"/>
              <a:t> </a:t>
            </a:r>
            <a:endParaRPr lang="en-US" sz="1200" kern="1200" dirty="0">
              <a:solidFill>
                <a:schemeClr val="tx1"/>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26</a:t>
            </a:fld>
            <a:endParaRPr lang="en-US" dirty="0"/>
          </a:p>
        </p:txBody>
      </p:sp>
    </p:spTree>
    <p:extLst>
      <p:ext uri="{BB962C8B-B14F-4D97-AF65-F5344CB8AC3E}">
        <p14:creationId xmlns:p14="http://schemas.microsoft.com/office/powerpoint/2010/main" val="384627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771766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rgbClr val="FF0000"/>
                </a:solidFill>
              </a:rPr>
              <a:t>$138.45</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DC0D4C-FD52-4CA4-A998-31C73A5A5BDE}" type="slidenum">
              <a:rPr lang="en-US" smtClean="0"/>
              <a:t>33</a:t>
            </a:fld>
            <a:endParaRPr lang="en-US" dirty="0"/>
          </a:p>
        </p:txBody>
      </p:sp>
    </p:spTree>
    <p:extLst>
      <p:ext uri="{BB962C8B-B14F-4D97-AF65-F5344CB8AC3E}">
        <p14:creationId xmlns:p14="http://schemas.microsoft.com/office/powerpoint/2010/main" val="475265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Yes; 31.3 feet</a:t>
            </a:r>
          </a:p>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34</a:t>
            </a:fld>
            <a:endParaRPr lang="en-US" dirty="0"/>
          </a:p>
        </p:txBody>
      </p:sp>
    </p:spTree>
    <p:extLst>
      <p:ext uri="{BB962C8B-B14F-4D97-AF65-F5344CB8AC3E}">
        <p14:creationId xmlns:p14="http://schemas.microsoft.com/office/powerpoint/2010/main" val="326589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rgbClr val="FF0000"/>
              </a:solidFill>
            </a:endParaRPr>
          </a:p>
        </p:txBody>
      </p:sp>
      <p:sp>
        <p:nvSpPr>
          <p:cNvPr id="4" name="Slide Number Placeholder 3"/>
          <p:cNvSpPr>
            <a:spLocks noGrp="1"/>
          </p:cNvSpPr>
          <p:nvPr>
            <p:ph type="sldNum" sz="quarter" idx="10"/>
          </p:nvPr>
        </p:nvSpPr>
        <p:spPr/>
        <p:txBody>
          <a:bodyPr/>
          <a:lstStyle/>
          <a:p>
            <a:fld id="{30DC0D4C-FD52-4CA4-A998-31C73A5A5BDE}" type="slidenum">
              <a:rPr lang="en-US" smtClean="0"/>
              <a:t>36</a:t>
            </a:fld>
            <a:endParaRPr lang="en-US" dirty="0"/>
          </a:p>
        </p:txBody>
      </p:sp>
    </p:spTree>
    <p:extLst>
      <p:ext uri="{BB962C8B-B14F-4D97-AF65-F5344CB8AC3E}">
        <p14:creationId xmlns:p14="http://schemas.microsoft.com/office/powerpoint/2010/main" val="3612612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Road Racer; you would save $2.82.</a:t>
            </a:r>
          </a:p>
          <a:p>
            <a:endParaRPr lang="en-US" sz="1200" dirty="0">
              <a:solidFill>
                <a:srgbClr val="FF0000"/>
              </a:solidFill>
            </a:endParaRPr>
          </a:p>
        </p:txBody>
      </p:sp>
      <p:sp>
        <p:nvSpPr>
          <p:cNvPr id="4" name="Slide Number Placeholder 3"/>
          <p:cNvSpPr>
            <a:spLocks noGrp="1"/>
          </p:cNvSpPr>
          <p:nvPr>
            <p:ph type="sldNum" sz="quarter" idx="10"/>
          </p:nvPr>
        </p:nvSpPr>
        <p:spPr/>
        <p:txBody>
          <a:bodyPr/>
          <a:lstStyle/>
          <a:p>
            <a:fld id="{30DC0D4C-FD52-4CA4-A998-31C73A5A5BDE}" type="slidenum">
              <a:rPr lang="en-US" smtClean="0"/>
              <a:t>37</a:t>
            </a:fld>
            <a:endParaRPr lang="en-US" dirty="0"/>
          </a:p>
        </p:txBody>
      </p:sp>
    </p:spTree>
    <p:extLst>
      <p:ext uri="{BB962C8B-B14F-4D97-AF65-F5344CB8AC3E}">
        <p14:creationId xmlns:p14="http://schemas.microsoft.com/office/powerpoint/2010/main" val="1174764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38</a:t>
            </a:fld>
            <a:endParaRPr lang="en-US" dirty="0"/>
          </a:p>
        </p:txBody>
      </p:sp>
    </p:spTree>
    <p:extLst>
      <p:ext uri="{BB962C8B-B14F-4D97-AF65-F5344CB8AC3E}">
        <p14:creationId xmlns:p14="http://schemas.microsoft.com/office/powerpoint/2010/main" val="2987538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sz="1200" dirty="0">
                  <a:solidFill>
                    <a:srgbClr val="FF0000"/>
                  </a:solidFill>
                </a:endParaRPr>
              </a:p>
            </p:txBody>
          </p:sp>
        </mc:Choice>
        <mc:Fallback xmlns="">
          <p:sp>
            <p:nvSpPr>
              <p:cNvPr id="3" name="Notes Placeholder 2"/>
              <p:cNvSpPr>
                <a:spLocks noGrp="1"/>
              </p:cNvSpPr>
              <p:nvPr>
                <p:ph type="body" idx="1"/>
              </p:nvPr>
            </p:nvSpPr>
            <p:spPr/>
            <p:txBody>
              <a:bodyPr/>
              <a:lstStyle/>
              <a:p>
                <a:r>
                  <a:rPr lang="en-US" sz="1200" dirty="0" smtClean="0">
                    <a:solidFill>
                      <a:srgbClr val="FF0000"/>
                    </a:solidFill>
                  </a:rPr>
                  <a:t>False</a:t>
                </a:r>
              </a:p>
              <a:p>
                <a:r>
                  <a:rPr lang="en-US" sz="1200" dirty="0" smtClean="0">
                    <a:solidFill>
                      <a:srgbClr val="FF0000"/>
                    </a:solidFill>
                  </a:rPr>
                  <a:t>True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(−1, 4)</a:t>
                </a:r>
                <a:endParaRPr lang="en-US" sz="1200" dirty="0" smtClean="0">
                  <a:solidFill>
                    <a:srgbClr val="FF0000"/>
                  </a:solidFill>
                  <a:sym typeface="Symbol" panose="05050102010706020507" pitchFamily="18" charset="2"/>
                </a:endParaRPr>
              </a:p>
              <a:p>
                <a:r>
                  <a:rPr lang="en-US" sz="1200" dirty="0" smtClean="0">
                    <a:solidFill>
                      <a:srgbClr val="FF0000"/>
                    </a:solidFill>
                  </a:rPr>
                  <a:t>(</a:t>
                </a:r>
                <a:r>
                  <a:rPr lang="en-US" sz="1200" dirty="0">
                    <a:solidFill>
                      <a:srgbClr val="FF0000"/>
                    </a:solidFill>
                  </a:rPr>
                  <a:t>7, </a:t>
                </a:r>
                <a:r>
                  <a:rPr lang="en-US" sz="1200" dirty="0" smtClean="0">
                    <a:solidFill>
                      <a:srgbClr val="FF0000"/>
                    </a:solidFill>
                  </a:rPr>
                  <a:t>−3</a:t>
                </a:r>
                <a:r>
                  <a:rPr lang="en-US" sz="1200" b="0" i="0" smtClean="0">
                    <a:solidFill>
                      <a:srgbClr val="FF0000"/>
                    </a:solidFill>
                    <a:latin typeface="Cambria Math" panose="02040503050406030204" pitchFamily="18" charset="0"/>
                    <a:ea typeface="Cambria Math" panose="02040503050406030204" pitchFamily="18" charset="0"/>
                  </a:rPr>
                  <a:t>1</a:t>
                </a:r>
                <a:r>
                  <a:rPr lang="en-US" sz="1200" b="0" i="0">
                    <a:solidFill>
                      <a:srgbClr val="FF0000"/>
                    </a:solidFill>
                    <a:latin typeface="Cambria Math" panose="02040503050406030204" pitchFamily="18" charset="0"/>
                    <a:ea typeface="Cambria Math" panose="02040503050406030204" pitchFamily="18" charset="0"/>
                  </a:rPr>
                  <a:t>/</a:t>
                </a:r>
                <a:r>
                  <a:rPr lang="en-US" sz="1200" i="0">
                    <a:solidFill>
                      <a:srgbClr val="FF0000"/>
                    </a:solidFill>
                    <a:latin typeface="Cambria Math" panose="02040503050406030204" pitchFamily="18" charset="0"/>
                    <a:ea typeface="Cambria Math" panose="02040503050406030204" pitchFamily="18" charset="0"/>
                  </a:rPr>
                  <a:t>2</a:t>
                </a:r>
                <a:r>
                  <a:rPr lang="en-US" sz="1200" dirty="0" smtClean="0">
                    <a:solidFill>
                      <a:srgbClr val="FF0000"/>
                    </a:solidFill>
                  </a:rPr>
                  <a:t>)</a:t>
                </a:r>
                <a:r>
                  <a:rPr lang="en-US" sz="1200" dirty="0" smtClean="0"/>
                  <a:t> </a:t>
                </a:r>
                <a:endParaRPr lang="en-US" dirty="0" smtClean="0"/>
              </a:p>
              <a:p>
                <a:endParaRPr lang="en-US"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39</a:t>
            </a:fld>
            <a:endParaRPr lang="en-US" dirty="0"/>
          </a:p>
        </p:txBody>
      </p:sp>
    </p:spTree>
    <p:extLst>
      <p:ext uri="{BB962C8B-B14F-4D97-AF65-F5344CB8AC3E}">
        <p14:creationId xmlns:p14="http://schemas.microsoft.com/office/powerpoint/2010/main" val="2022451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dirty="0">
                    <a:solidFill>
                      <a:srgbClr val="FF0000"/>
                    </a:solidFill>
                  </a:rPr>
                  <a:t>Yes; Sample answer: To find the amount of the discount, multiply the original price of the T-shirt, $19.99, by the percent of discount, 25% or 0.25. To find the discounted price of the T-shirt before tax, subtract the amount of the discount from the original price of the T-shirt. The discounted price of the T-shirt is $14.99, which is less than $15, so you have enough to purchase the T-shirt, before tax.</a:t>
                </a:r>
              </a:p>
            </p:txBody>
          </p:sp>
        </mc:Choice>
        <mc:Fallback xmlns="">
          <p:sp>
            <p:nvSpPr>
              <p:cNvPr id="3" name="Notes Placeholder 2"/>
              <p:cNvSpPr>
                <a:spLocks noGrp="1"/>
              </p:cNvSpPr>
              <p:nvPr>
                <p:ph type="body" idx="1"/>
              </p:nvPr>
            </p:nvSpPr>
            <p:spPr/>
            <p:txBody>
              <a:bodyPr/>
              <a:lstStyle/>
              <a:p>
                <a:r>
                  <a:rPr lang="en-US" sz="1200" dirty="0" smtClean="0">
                    <a:solidFill>
                      <a:srgbClr val="FF0000"/>
                    </a:solidFill>
                  </a:rPr>
                  <a:t>False</a:t>
                </a:r>
              </a:p>
              <a:p>
                <a:r>
                  <a:rPr lang="en-US" sz="1200" dirty="0" smtClean="0">
                    <a:solidFill>
                      <a:srgbClr val="FF0000"/>
                    </a:solidFill>
                  </a:rPr>
                  <a:t>True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(−1, 4)</a:t>
                </a:r>
                <a:endParaRPr lang="en-US" sz="1200" dirty="0" smtClean="0">
                  <a:solidFill>
                    <a:srgbClr val="FF0000"/>
                  </a:solidFill>
                  <a:sym typeface="Symbol" panose="05050102010706020507" pitchFamily="18" charset="2"/>
                </a:endParaRPr>
              </a:p>
              <a:p>
                <a:r>
                  <a:rPr lang="en-US" sz="1200" dirty="0" smtClean="0">
                    <a:solidFill>
                      <a:srgbClr val="FF0000"/>
                    </a:solidFill>
                  </a:rPr>
                  <a:t>(</a:t>
                </a:r>
                <a:r>
                  <a:rPr lang="en-US" sz="1200" dirty="0">
                    <a:solidFill>
                      <a:srgbClr val="FF0000"/>
                    </a:solidFill>
                  </a:rPr>
                  <a:t>7, </a:t>
                </a:r>
                <a:r>
                  <a:rPr lang="en-US" sz="1200" dirty="0" smtClean="0">
                    <a:solidFill>
                      <a:srgbClr val="FF0000"/>
                    </a:solidFill>
                  </a:rPr>
                  <a:t>−3</a:t>
                </a:r>
                <a:r>
                  <a:rPr lang="en-US" sz="1200" b="0" i="0" smtClean="0">
                    <a:solidFill>
                      <a:srgbClr val="FF0000"/>
                    </a:solidFill>
                    <a:latin typeface="Cambria Math" panose="02040503050406030204" pitchFamily="18" charset="0"/>
                    <a:ea typeface="Cambria Math" panose="02040503050406030204" pitchFamily="18" charset="0"/>
                  </a:rPr>
                  <a:t>1</a:t>
                </a:r>
                <a:r>
                  <a:rPr lang="en-US" sz="1200" b="0" i="0">
                    <a:solidFill>
                      <a:srgbClr val="FF0000"/>
                    </a:solidFill>
                    <a:latin typeface="Cambria Math" panose="02040503050406030204" pitchFamily="18" charset="0"/>
                    <a:ea typeface="Cambria Math" panose="02040503050406030204" pitchFamily="18" charset="0"/>
                  </a:rPr>
                  <a:t>/</a:t>
                </a:r>
                <a:r>
                  <a:rPr lang="en-US" sz="1200" i="0">
                    <a:solidFill>
                      <a:srgbClr val="FF0000"/>
                    </a:solidFill>
                    <a:latin typeface="Cambria Math" panose="02040503050406030204" pitchFamily="18" charset="0"/>
                    <a:ea typeface="Cambria Math" panose="02040503050406030204" pitchFamily="18" charset="0"/>
                  </a:rPr>
                  <a:t>2</a:t>
                </a:r>
                <a:r>
                  <a:rPr lang="en-US" sz="1200" dirty="0" smtClean="0">
                    <a:solidFill>
                      <a:srgbClr val="FF0000"/>
                    </a:solidFill>
                  </a:rPr>
                  <a:t>)</a:t>
                </a:r>
                <a:r>
                  <a:rPr lang="en-US" sz="1200" dirty="0" smtClean="0"/>
                  <a:t> </a:t>
                </a:r>
                <a:endParaRPr lang="en-US" dirty="0" smtClean="0"/>
              </a:p>
              <a:p>
                <a:endParaRPr lang="en-US"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40</a:t>
            </a:fld>
            <a:endParaRPr lang="en-US" dirty="0"/>
          </a:p>
        </p:txBody>
      </p:sp>
    </p:spTree>
    <p:extLst>
      <p:ext uri="{BB962C8B-B14F-4D97-AF65-F5344CB8AC3E}">
        <p14:creationId xmlns:p14="http://schemas.microsoft.com/office/powerpoint/2010/main" val="1301946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9B9979F5-8424-40F4-AC70-C684463B2AD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i="0" u="none" strike="noStrike" kern="1200" baseline="0" dirty="0">
                <a:solidFill>
                  <a:schemeClr val="tx1"/>
                </a:solidFill>
                <a:latin typeface="+mn-lt"/>
                <a:ea typeface="+mn-ea"/>
                <a:cs typeface="+mn-cs"/>
              </a:rPr>
              <a:t>Discounts</a:t>
            </a:r>
            <a:endParaRPr lang="en-US" sz="900" b="0" dirty="0">
              <a:solidFill>
                <a:schemeClr val="tx2"/>
              </a:solidFill>
              <a:latin typeface="Arial" panose="020B0604020202020204" pitchFamily="34" charset="0"/>
              <a:cs typeface="Arial" panose="020B0604020202020204" pitchFamily="34" charset="0"/>
            </a:endParaRP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5E8C47FA-E718-47AF-9AC8-A67A58C1EA3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4.png" /><Relationship Id="rId1" Type="http://schemas.openxmlformats.org/officeDocument/2006/relationships/slideLayout" Target="../slideLayouts/slideLayout2.xml" /><Relationship Id="rId5" Type="http://schemas.openxmlformats.org/officeDocument/2006/relationships/image" Target="../media/image6.png" /><Relationship Id="rId4" Type="http://schemas.openxmlformats.org/officeDocument/2006/relationships/image" Target="../media/image5.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 Id="rId6" Type="http://schemas.openxmlformats.org/officeDocument/2006/relationships/image" Target="../media/image9.png" /><Relationship Id="rId5" Type="http://schemas.openxmlformats.org/officeDocument/2006/relationships/image" Target="../media/image8.png" /><Relationship Id="rId4" Type="http://schemas.openxmlformats.org/officeDocument/2006/relationships/image" Target="../media/image7.png"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image" Target="../media/image10.png" /><Relationship Id="rId1" Type="http://schemas.openxmlformats.org/officeDocument/2006/relationships/slideLayout" Target="../slideLayouts/slideLayout2.xml" /><Relationship Id="rId5" Type="http://schemas.openxmlformats.org/officeDocument/2006/relationships/image" Target="../media/image12.png" /><Relationship Id="rId4" Type="http://schemas.openxmlformats.org/officeDocument/2006/relationships/image" Target="../media/image11.png" /></Relationships>
</file>

<file path=ppt/slides/_rels/slide22.xml.rels><?xml version="1.0" encoding="UTF-8" standalone="yes"?>
<Relationships xmlns="http://schemas.openxmlformats.org/package/2006/relationships"><Relationship Id="rId2" Type="http://schemas.microsoft.com/office/2018/10/relationships/comments" Target="../comments/modernComment_21F_CF51BB1A.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microsoft.com/office/2018/10/relationships/comments" Target="../comments/modernComment_220_EEA4EF7D.xml" /><Relationship Id="rId2" Type="http://schemas.openxmlformats.org/officeDocument/2006/relationships/notesSlide" Target="../notesSlides/notesSlide11.xml" /><Relationship Id="rId1" Type="http://schemas.openxmlformats.org/officeDocument/2006/relationships/slideLayout" Target="../slideLayouts/slideLayout2.xml" /><Relationship Id="rId6" Type="http://schemas.openxmlformats.org/officeDocument/2006/relationships/image" Target="../media/image15.png" /><Relationship Id="rId5" Type="http://schemas.openxmlformats.org/officeDocument/2006/relationships/image" Target="../media/image14.png" /><Relationship Id="rId4" Type="http://schemas.openxmlformats.org/officeDocument/2006/relationships/image" Target="../media/image13.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16.png" /><Relationship Id="rId1" Type="http://schemas.openxmlformats.org/officeDocument/2006/relationships/slideLayout" Target="../slideLayouts/slideLayout2.xml" /><Relationship Id="rId5" Type="http://schemas.openxmlformats.org/officeDocument/2006/relationships/image" Target="../media/image18.png" /><Relationship Id="rId4" Type="http://schemas.openxmlformats.org/officeDocument/2006/relationships/image" Target="../media/image17.png"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 Id="rId4" Type="http://schemas.openxmlformats.org/officeDocument/2006/relationships/image" Target="../media/image19.png"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Discounts</a:t>
            </a:r>
          </a:p>
        </p:txBody>
      </p:sp>
    </p:spTree>
    <p:extLst>
      <p:ext uri="{BB962C8B-B14F-4D97-AF65-F5344CB8AC3E}">
        <p14:creationId xmlns:p14="http://schemas.microsoft.com/office/powerpoint/2010/main" val="96327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008569"/>
            <a:ext cx="8069529" cy="4739759"/>
          </a:xfrm>
          <a:prstGeom prst="rect">
            <a:avLst/>
          </a:prstGeom>
          <a:noFill/>
        </p:spPr>
        <p:txBody>
          <a:bodyPr wrap="square" rtlCol="0">
            <a:spAutoFit/>
          </a:bodyPr>
          <a:lstStyle/>
          <a:p>
            <a:pPr>
              <a:spcBef>
                <a:spcPts val="1200"/>
              </a:spcBef>
            </a:pPr>
            <a:r>
              <a:rPr lang="en-US" sz="2800" b="1" dirty="0"/>
              <a:t>Solve each percent problem to find the whole. </a:t>
            </a:r>
            <a:endParaRPr lang="en-US" sz="2800" dirty="0"/>
          </a:p>
          <a:p>
            <a:pPr>
              <a:spcBef>
                <a:spcPts val="1200"/>
              </a:spcBef>
            </a:pPr>
            <a:r>
              <a:rPr lang="en-US" sz="2800" b="1" dirty="0">
                <a:latin typeface="Proxima Nova" panose="02000506030000020004" pitchFamily="50" charset="0"/>
              </a:rPr>
              <a:t>1.</a:t>
            </a:r>
            <a:r>
              <a:rPr lang="en-US" sz="2800" b="1" dirty="0"/>
              <a:t> </a:t>
            </a:r>
            <a:r>
              <a:rPr lang="en-US" sz="2800" dirty="0">
                <a:solidFill>
                  <a:schemeClr val="tx2"/>
                </a:solidFill>
              </a:rPr>
              <a:t>5 is 1% of what number?		</a:t>
            </a:r>
            <a:endParaRPr lang="en-US" sz="2800" dirty="0">
              <a:solidFill>
                <a:schemeClr val="tx2"/>
              </a:solidFill>
              <a:latin typeface="Proxima Nova" panose="02000506030000020004"/>
            </a:endParaRPr>
          </a:p>
          <a:p>
            <a:pPr>
              <a:spcBef>
                <a:spcPts val="1200"/>
              </a:spcBef>
            </a:pPr>
            <a:r>
              <a:rPr lang="en-US" sz="2800" b="1" dirty="0">
                <a:latin typeface="Proxima Nova" panose="02000506030000020004" pitchFamily="50" charset="0"/>
              </a:rPr>
              <a:t>2.</a:t>
            </a:r>
            <a:r>
              <a:rPr lang="en-US" sz="2800" b="1" dirty="0"/>
              <a:t> </a:t>
            </a:r>
            <a:r>
              <a:rPr lang="en-US" sz="2800" dirty="0">
                <a:solidFill>
                  <a:schemeClr val="tx2"/>
                </a:solidFill>
              </a:rPr>
              <a:t>41 is 82% of what number?	</a:t>
            </a:r>
            <a:r>
              <a:rPr lang="en-US" sz="2800" dirty="0">
                <a:solidFill>
                  <a:schemeClr val="tx2"/>
                </a:solidFill>
                <a:latin typeface="Proxima Nova" panose="02000506030000020004"/>
              </a:rPr>
              <a:t>	 	</a:t>
            </a:r>
          </a:p>
          <a:p>
            <a:pPr>
              <a:spcBef>
                <a:spcPts val="1200"/>
              </a:spcBef>
            </a:pPr>
            <a:r>
              <a:rPr lang="en-US" sz="2800" b="1" dirty="0">
                <a:latin typeface="Proxima Nova" panose="02000506030000020004" pitchFamily="50" charset="0"/>
              </a:rPr>
              <a:t>3.</a:t>
            </a:r>
            <a:r>
              <a:rPr lang="en-US" sz="2800" b="1" dirty="0"/>
              <a:t> </a:t>
            </a:r>
            <a:r>
              <a:rPr lang="en-US" sz="2800" dirty="0">
                <a:solidFill>
                  <a:schemeClr val="tx2"/>
                </a:solidFill>
              </a:rPr>
              <a:t>40% of what number is 12?	</a:t>
            </a:r>
            <a:endParaRPr lang="en-US" sz="2800" dirty="0">
              <a:solidFill>
                <a:schemeClr val="tx2"/>
              </a:solidFill>
              <a:latin typeface="Proxima Nova" panose="02000506030000020004"/>
            </a:endParaRPr>
          </a:p>
          <a:p>
            <a:pPr>
              <a:spcBef>
                <a:spcPts val="1200"/>
              </a:spcBef>
            </a:pPr>
            <a:r>
              <a:rPr lang="en-US" sz="2800" b="1" dirty="0">
                <a:latin typeface="Proxima Nova" panose="02000506030000020004" pitchFamily="50" charset="0"/>
              </a:rPr>
              <a:t>4.</a:t>
            </a:r>
            <a:r>
              <a:rPr lang="en-US" sz="2800" b="1" dirty="0"/>
              <a:t> </a:t>
            </a:r>
            <a:r>
              <a:rPr lang="en-US" sz="2800" dirty="0">
                <a:solidFill>
                  <a:schemeClr val="tx2"/>
                </a:solidFill>
              </a:rPr>
              <a:t>20% of what number is 6.5?	</a:t>
            </a:r>
            <a:endParaRPr lang="en-US" sz="2800" dirty="0">
              <a:solidFill>
                <a:srgbClr val="FF0000"/>
              </a:solidFill>
              <a:latin typeface="ArialBody"/>
            </a:endParaRPr>
          </a:p>
          <a:p>
            <a:pPr marL="441325" indent="-441325">
              <a:spcBef>
                <a:spcPts val="1200"/>
              </a:spcBef>
            </a:pPr>
            <a:r>
              <a:rPr lang="en-US" sz="2800" b="1" dirty="0">
                <a:latin typeface="Proxima Nova" panose="02000506030000020004" pitchFamily="50" charset="0"/>
              </a:rPr>
              <a:t>5.</a:t>
            </a:r>
            <a:r>
              <a:rPr lang="en-US" sz="2800" b="1" dirty="0"/>
              <a:t> </a:t>
            </a:r>
            <a:r>
              <a:rPr lang="en-US" sz="2800" dirty="0">
                <a:solidFill>
                  <a:schemeClr val="tx2"/>
                </a:solidFill>
              </a:rPr>
              <a:t>Throughout the day, Ms. Henkins gave away 24 pencils to her students, which was 25% of her pencils. How many pencils did Ms. Henkins have at the start of the day?	</a:t>
            </a:r>
            <a:r>
              <a:rPr lang="en-US" sz="2800" dirty="0">
                <a:solidFill>
                  <a:schemeClr val="tx2"/>
                </a:solidFill>
                <a:latin typeface="Proxima Nova" panose="02000506030000020004"/>
              </a:rPr>
              <a:t> </a:t>
            </a:r>
            <a:r>
              <a:rPr lang="es-ES" sz="2800" dirty="0">
                <a:solidFill>
                  <a:schemeClr val="tx2"/>
                </a:solidFill>
              </a:rPr>
              <a:t>	</a:t>
            </a:r>
            <a:r>
              <a:rPr lang="en-US" sz="2600" dirty="0">
                <a:solidFill>
                  <a:schemeClr val="tx2"/>
                </a:solidFill>
              </a:rPr>
              <a:t> </a:t>
            </a:r>
            <a:endParaRPr lang="en-US" sz="2600" b="1" dirty="0">
              <a:solidFill>
                <a:srgbClr val="FF0000"/>
              </a:solidFill>
              <a:latin typeface="Proxima Nova" panose="02000506030000020004" pitchFamily="50" charset="0"/>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3299718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008569"/>
            <a:ext cx="8069529" cy="4739759"/>
          </a:xfrm>
          <a:prstGeom prst="rect">
            <a:avLst/>
          </a:prstGeom>
          <a:noFill/>
        </p:spPr>
        <p:txBody>
          <a:bodyPr wrap="square" rtlCol="0">
            <a:spAutoFit/>
          </a:bodyPr>
          <a:lstStyle/>
          <a:p>
            <a:pPr>
              <a:spcBef>
                <a:spcPts val="1200"/>
              </a:spcBef>
            </a:pPr>
            <a:r>
              <a:rPr lang="en-US" sz="2800" b="1" dirty="0"/>
              <a:t>Solve each percent problem to find the whole. </a:t>
            </a:r>
            <a:endParaRPr lang="en-US" sz="2800" dirty="0"/>
          </a:p>
          <a:p>
            <a:pPr>
              <a:spcBef>
                <a:spcPts val="1200"/>
              </a:spcBef>
            </a:pPr>
            <a:r>
              <a:rPr lang="en-US" sz="2800" b="1" dirty="0">
                <a:latin typeface="Proxima Nova" panose="02000506030000020004" pitchFamily="50" charset="0"/>
              </a:rPr>
              <a:t>1.</a:t>
            </a:r>
            <a:r>
              <a:rPr lang="en-US" sz="2800" b="1" dirty="0"/>
              <a:t> </a:t>
            </a:r>
            <a:r>
              <a:rPr lang="en-US" sz="2800" dirty="0">
                <a:solidFill>
                  <a:schemeClr val="tx2"/>
                </a:solidFill>
              </a:rPr>
              <a:t>5 is 1% of what number?		</a:t>
            </a:r>
            <a:r>
              <a:rPr lang="en-US" sz="2800" dirty="0">
                <a:solidFill>
                  <a:srgbClr val="FF0000"/>
                </a:solidFill>
                <a:latin typeface="Proxima Nova" panose="02000506030000020004"/>
              </a:rPr>
              <a:t>500</a:t>
            </a:r>
            <a:r>
              <a:rPr lang="en-US" sz="2800" dirty="0">
                <a:solidFill>
                  <a:schemeClr val="tx2"/>
                </a:solidFill>
                <a:latin typeface="ArialBody"/>
              </a:rPr>
              <a:t> </a:t>
            </a:r>
            <a:r>
              <a:rPr lang="en-US" sz="2800" b="1" dirty="0">
                <a:solidFill>
                  <a:schemeClr val="tx2"/>
                </a:solidFill>
                <a:latin typeface="Proxima Nova" panose="02000506030000020004"/>
              </a:rPr>
              <a:t> </a:t>
            </a:r>
            <a:r>
              <a:rPr lang="es-ES" sz="2800" dirty="0">
                <a:solidFill>
                  <a:schemeClr val="tx2"/>
                </a:solidFill>
                <a:latin typeface="Proxima Nova" panose="02000506030000020004"/>
              </a:rPr>
              <a:t>	</a:t>
            </a:r>
            <a:endParaRPr lang="en-US" sz="2800" dirty="0">
              <a:solidFill>
                <a:schemeClr val="tx2"/>
              </a:solidFill>
              <a:latin typeface="Proxima Nova" panose="02000506030000020004"/>
            </a:endParaRPr>
          </a:p>
          <a:p>
            <a:pPr>
              <a:spcBef>
                <a:spcPts val="1200"/>
              </a:spcBef>
            </a:pPr>
            <a:r>
              <a:rPr lang="en-US" sz="2800" b="1" dirty="0">
                <a:latin typeface="Proxima Nova" panose="02000506030000020004" pitchFamily="50" charset="0"/>
              </a:rPr>
              <a:t>2.</a:t>
            </a:r>
            <a:r>
              <a:rPr lang="en-US" sz="2800" b="1" dirty="0"/>
              <a:t> </a:t>
            </a:r>
            <a:r>
              <a:rPr lang="en-US" sz="2800" dirty="0">
                <a:solidFill>
                  <a:schemeClr val="tx2"/>
                </a:solidFill>
              </a:rPr>
              <a:t>41 is 82% of what number?	</a:t>
            </a:r>
            <a:r>
              <a:rPr lang="en-US" sz="2800" dirty="0">
                <a:solidFill>
                  <a:srgbClr val="FF0000"/>
                </a:solidFill>
                <a:latin typeface="Proxima Nova" panose="02000506030000020004"/>
              </a:rPr>
              <a:t>50</a:t>
            </a:r>
            <a:r>
              <a:rPr lang="en-US" sz="2800" b="1" dirty="0">
                <a:solidFill>
                  <a:schemeClr val="tx2"/>
                </a:solidFill>
                <a:latin typeface="Proxima Nova" panose="02000506030000020004"/>
              </a:rPr>
              <a:t>	</a:t>
            </a:r>
            <a:r>
              <a:rPr lang="en-US" sz="2800" dirty="0">
                <a:solidFill>
                  <a:schemeClr val="tx2"/>
                </a:solidFill>
                <a:latin typeface="Proxima Nova" panose="02000506030000020004"/>
              </a:rPr>
              <a:t> 	</a:t>
            </a:r>
          </a:p>
          <a:p>
            <a:pPr>
              <a:spcBef>
                <a:spcPts val="1200"/>
              </a:spcBef>
            </a:pPr>
            <a:r>
              <a:rPr lang="en-US" sz="2800" b="1" dirty="0">
                <a:latin typeface="Proxima Nova" panose="02000506030000020004" pitchFamily="50" charset="0"/>
              </a:rPr>
              <a:t>3.</a:t>
            </a:r>
            <a:r>
              <a:rPr lang="en-US" sz="2800" b="1" dirty="0"/>
              <a:t> </a:t>
            </a:r>
            <a:r>
              <a:rPr lang="en-US" sz="2800" dirty="0">
                <a:solidFill>
                  <a:schemeClr val="tx2"/>
                </a:solidFill>
              </a:rPr>
              <a:t>40% of what number is 12?	</a:t>
            </a:r>
            <a:r>
              <a:rPr lang="en-US" sz="2800" dirty="0">
                <a:solidFill>
                  <a:srgbClr val="FF0000"/>
                </a:solidFill>
                <a:latin typeface="Proxima Nova" panose="02000506030000020004"/>
              </a:rPr>
              <a:t>30</a:t>
            </a:r>
            <a:r>
              <a:rPr lang="en-US" dirty="0">
                <a:latin typeface="Proxima Nova" panose="02000506030000020004"/>
              </a:rPr>
              <a:t> </a:t>
            </a:r>
            <a:endParaRPr lang="en-US" sz="2800" dirty="0">
              <a:solidFill>
                <a:schemeClr val="tx2"/>
              </a:solidFill>
              <a:latin typeface="Proxima Nova" panose="02000506030000020004"/>
            </a:endParaRPr>
          </a:p>
          <a:p>
            <a:pPr>
              <a:spcBef>
                <a:spcPts val="1200"/>
              </a:spcBef>
            </a:pPr>
            <a:r>
              <a:rPr lang="en-US" sz="2800" b="1" dirty="0">
                <a:latin typeface="Proxima Nova" panose="02000506030000020004" pitchFamily="50" charset="0"/>
              </a:rPr>
              <a:t>4.</a:t>
            </a:r>
            <a:r>
              <a:rPr lang="en-US" sz="2800" b="1" dirty="0"/>
              <a:t> </a:t>
            </a:r>
            <a:r>
              <a:rPr lang="en-US" sz="2800" dirty="0">
                <a:solidFill>
                  <a:schemeClr val="tx2"/>
                </a:solidFill>
              </a:rPr>
              <a:t>20% of what number is 6.5?	</a:t>
            </a:r>
            <a:r>
              <a:rPr lang="en-US" sz="2800" dirty="0">
                <a:solidFill>
                  <a:srgbClr val="FF0000"/>
                </a:solidFill>
                <a:latin typeface="Proxima Nova" panose="02000506030000020004"/>
              </a:rPr>
              <a:t>32.5</a:t>
            </a:r>
          </a:p>
          <a:p>
            <a:pPr marL="441325" indent="-441325">
              <a:spcBef>
                <a:spcPts val="1200"/>
              </a:spcBef>
            </a:pPr>
            <a:r>
              <a:rPr lang="en-US" sz="2800" b="1" dirty="0">
                <a:latin typeface="Proxima Nova" panose="02000506030000020004" pitchFamily="50" charset="0"/>
              </a:rPr>
              <a:t>5.</a:t>
            </a:r>
            <a:r>
              <a:rPr lang="en-US" sz="2800" b="1" dirty="0"/>
              <a:t> </a:t>
            </a:r>
            <a:r>
              <a:rPr lang="en-US" sz="2800" dirty="0">
                <a:solidFill>
                  <a:schemeClr val="tx2"/>
                </a:solidFill>
              </a:rPr>
              <a:t>Throughout the day, Ms. Henkins gave away 24 pencils to her students, which was 25% of her pencils. How many pencils did Ms. Henkins have at the start of the day?	</a:t>
            </a:r>
            <a:r>
              <a:rPr lang="en-US" sz="2800" dirty="0">
                <a:solidFill>
                  <a:srgbClr val="FF0000"/>
                </a:solidFill>
                <a:latin typeface="Proxima Nova" panose="02000506030000020004"/>
              </a:rPr>
              <a:t>96</a:t>
            </a:r>
            <a:r>
              <a:rPr lang="en-US" sz="2800" dirty="0">
                <a:solidFill>
                  <a:schemeClr val="tx2"/>
                </a:solidFill>
                <a:latin typeface="Proxima Nova" panose="02000506030000020004"/>
              </a:rPr>
              <a:t> </a:t>
            </a:r>
            <a:r>
              <a:rPr lang="es-ES" sz="2800" dirty="0">
                <a:solidFill>
                  <a:schemeClr val="tx2"/>
                </a:solidFill>
              </a:rPr>
              <a:t>	</a:t>
            </a:r>
            <a:r>
              <a:rPr lang="en-US" sz="2600" dirty="0">
                <a:solidFill>
                  <a:schemeClr val="tx2"/>
                </a:solidFill>
              </a:rPr>
              <a:t> </a:t>
            </a:r>
            <a:endParaRPr lang="en-US" sz="2600" b="1" dirty="0">
              <a:solidFill>
                <a:srgbClr val="FF0000"/>
              </a:solidFill>
              <a:latin typeface="Proxima Nova" panose="02000506030000020004" pitchFamily="50" charset="0"/>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1283051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737359"/>
            <a:ext cx="10268707" cy="3539430"/>
          </a:xfrm>
          <a:prstGeom prst="rect">
            <a:avLst/>
          </a:prstGeom>
          <a:noFill/>
        </p:spPr>
        <p:txBody>
          <a:bodyPr wrap="square" rtlCol="0">
            <a:spAutoFit/>
          </a:bodyPr>
          <a:lstStyle/>
          <a:p>
            <a:r>
              <a:rPr lang="en-US" sz="2800" b="1" dirty="0">
                <a:solidFill>
                  <a:srgbClr val="221E1F"/>
                </a:solidFill>
              </a:rPr>
              <a:t>7.RP.A.3</a:t>
            </a:r>
            <a:endParaRPr lang="en-US" sz="2800" b="1" i="0" u="none" strike="noStrike" baseline="0" dirty="0">
              <a:solidFill>
                <a:srgbClr val="221E1F"/>
              </a:solidFill>
            </a:endParaRPr>
          </a:p>
          <a:p>
            <a:r>
              <a:rPr lang="en-US" sz="2800" dirty="0">
                <a:solidFill>
                  <a:schemeClr val="tx2"/>
                </a:solidFill>
              </a:rPr>
              <a:t>Use proportional relationships to solve multistep ratio and percent problems.</a:t>
            </a:r>
          </a:p>
          <a:p>
            <a:endParaRPr lang="en-US" sz="2800" dirty="0">
              <a:solidFill>
                <a:schemeClr val="tx2"/>
              </a:solidFill>
            </a:endParaRPr>
          </a:p>
          <a:p>
            <a:r>
              <a:rPr lang="en-US" sz="2800" b="1" dirty="0">
                <a:solidFill>
                  <a:srgbClr val="221E1F"/>
                </a:solidFill>
              </a:rPr>
              <a:t>7.EE.A.2</a:t>
            </a:r>
            <a:endParaRPr lang="en-US" sz="2800" b="1" i="0" u="none" strike="noStrike" baseline="0" dirty="0">
              <a:solidFill>
                <a:srgbClr val="221E1F"/>
              </a:solidFill>
            </a:endParaRPr>
          </a:p>
          <a:p>
            <a:r>
              <a:rPr lang="en-US" sz="2800" dirty="0">
                <a:solidFill>
                  <a:schemeClr val="tx2"/>
                </a:solidFill>
              </a:rPr>
              <a:t>Understand that rewriting an expression in different forms in a problem context can shed light on the problem and how the quantities in it are related.</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418510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1" y="1737359"/>
            <a:ext cx="9652676" cy="3539430"/>
          </a:xfrm>
          <a:prstGeom prst="rect">
            <a:avLst/>
          </a:prstGeom>
          <a:noFill/>
        </p:spPr>
        <p:txBody>
          <a:bodyPr wrap="square" rtlCol="0">
            <a:spAutoFit/>
          </a:bodyPr>
          <a:lstStyle/>
          <a:p>
            <a:r>
              <a:rPr lang="en-US" sz="2800" b="1" dirty="0">
                <a:solidFill>
                  <a:srgbClr val="221E1F"/>
                </a:solidFill>
              </a:rPr>
              <a:t>7.EE.B.3</a:t>
            </a:r>
            <a:endParaRPr lang="en-US" sz="2800" b="1" i="0" u="none" strike="noStrike" baseline="0" dirty="0">
              <a:solidFill>
                <a:srgbClr val="221E1F"/>
              </a:solidFill>
            </a:endParaRPr>
          </a:p>
          <a:p>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83890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737359"/>
            <a:ext cx="10356165" cy="3970318"/>
          </a:xfrm>
          <a:prstGeom prst="rect">
            <a:avLst/>
          </a:prstGeom>
          <a:noFill/>
        </p:spPr>
        <p:txBody>
          <a:bodyPr wrap="square" rtlCol="0">
            <a:spAutoFit/>
          </a:bodyPr>
          <a:lstStyle/>
          <a:p>
            <a:r>
              <a:rPr lang="en-US" sz="2800" b="1" i="0" u="none" strike="noStrike" baseline="0" dirty="0">
                <a:solidFill>
                  <a:srgbClr val="221E1F"/>
                </a:solidFill>
              </a:rPr>
              <a:t>MP1</a:t>
            </a:r>
          </a:p>
          <a:p>
            <a:r>
              <a:rPr lang="en-US" sz="2800" dirty="0">
                <a:solidFill>
                  <a:schemeClr val="tx2"/>
                </a:solidFill>
              </a:rPr>
              <a:t>Make sense of problems and persevere in solving them.</a:t>
            </a:r>
          </a:p>
          <a:p>
            <a:endParaRPr lang="en-US" sz="2800" dirty="0">
              <a:solidFill>
                <a:schemeClr val="tx2"/>
              </a:solidFill>
            </a:endParaRPr>
          </a:p>
          <a:p>
            <a:r>
              <a:rPr lang="en-US" sz="2800" b="1" dirty="0">
                <a:solidFill>
                  <a:srgbClr val="221E1F"/>
                </a:solidFill>
              </a:rPr>
              <a:t>MP2</a:t>
            </a:r>
            <a:endParaRPr lang="en-US" sz="2800" b="1" i="0" u="none" strike="noStrike" baseline="0" dirty="0">
              <a:solidFill>
                <a:srgbClr val="221E1F"/>
              </a:solidFill>
            </a:endParaRPr>
          </a:p>
          <a:p>
            <a:r>
              <a:rPr lang="en-US" sz="2800" dirty="0">
                <a:solidFill>
                  <a:schemeClr val="tx2"/>
                </a:solidFill>
              </a:rPr>
              <a:t>Reason abstractly and quantitatively.</a:t>
            </a:r>
          </a:p>
          <a:p>
            <a:endParaRPr lang="en-US" sz="2800" dirty="0">
              <a:solidFill>
                <a:schemeClr val="tx2"/>
              </a:solidFill>
            </a:endParaRPr>
          </a:p>
          <a:p>
            <a:r>
              <a:rPr lang="en-US" sz="2800" b="1" dirty="0">
                <a:solidFill>
                  <a:srgbClr val="221E1F"/>
                </a:solidFill>
              </a:rPr>
              <a:t>MP3</a:t>
            </a:r>
            <a:endParaRPr lang="en-US" sz="2800" b="1" i="0" u="none" strike="noStrike" baseline="0" dirty="0">
              <a:solidFill>
                <a:srgbClr val="221E1F"/>
              </a:solidFill>
            </a:endParaRPr>
          </a:p>
          <a:p>
            <a:r>
              <a:rPr lang="en-US" sz="2800" dirty="0">
                <a:solidFill>
                  <a:schemeClr val="tx2"/>
                </a:solidFill>
              </a:rPr>
              <a:t>Construct viable arguments and critique the reasoning of others.</a:t>
            </a:r>
          </a:p>
          <a:p>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Practice</a:t>
            </a:r>
            <a:endParaRPr lang="en-US" sz="2800" dirty="0">
              <a:solidFill>
                <a:srgbClr val="0070C0"/>
              </a:solidFill>
            </a:endParaRPr>
          </a:p>
        </p:txBody>
      </p:sp>
    </p:spTree>
    <p:extLst>
      <p:ext uri="{BB962C8B-B14F-4D97-AF65-F5344CB8AC3E}">
        <p14:creationId xmlns:p14="http://schemas.microsoft.com/office/powerpoint/2010/main" val="2348092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737359"/>
            <a:ext cx="10268707" cy="3539430"/>
          </a:xfrm>
          <a:prstGeom prst="rect">
            <a:avLst/>
          </a:prstGeom>
          <a:noFill/>
        </p:spPr>
        <p:txBody>
          <a:bodyPr wrap="square" rtlCol="0">
            <a:spAutoFit/>
          </a:bodyPr>
          <a:lstStyle/>
          <a:p>
            <a:r>
              <a:rPr lang="en-US" sz="2800" b="1" i="0" u="none" strike="noStrike" baseline="0" dirty="0">
                <a:solidFill>
                  <a:srgbClr val="221E1F"/>
                </a:solidFill>
              </a:rPr>
              <a:t>MP4</a:t>
            </a:r>
          </a:p>
          <a:p>
            <a:r>
              <a:rPr lang="en-US" sz="2800" dirty="0">
                <a:solidFill>
                  <a:schemeClr val="tx2"/>
                </a:solidFill>
              </a:rPr>
              <a:t>Model with mathematics.</a:t>
            </a:r>
          </a:p>
          <a:p>
            <a:endParaRPr lang="en-US" sz="2800" dirty="0">
              <a:solidFill>
                <a:schemeClr val="tx2"/>
              </a:solidFill>
            </a:endParaRPr>
          </a:p>
          <a:p>
            <a:r>
              <a:rPr lang="en-US" sz="2800" b="1" dirty="0">
                <a:solidFill>
                  <a:srgbClr val="221E1F"/>
                </a:solidFill>
              </a:rPr>
              <a:t>MP6</a:t>
            </a:r>
            <a:endParaRPr lang="en-US" sz="2800" b="1" i="0" u="none" strike="noStrike" baseline="0" dirty="0">
              <a:solidFill>
                <a:srgbClr val="221E1F"/>
              </a:solidFill>
            </a:endParaRPr>
          </a:p>
          <a:p>
            <a:r>
              <a:rPr lang="en-US" sz="2800" dirty="0">
                <a:solidFill>
                  <a:schemeClr val="tx2"/>
                </a:solidFill>
              </a:rPr>
              <a:t>Attend to precision.</a:t>
            </a:r>
          </a:p>
          <a:p>
            <a:endParaRPr lang="en-US" sz="2800" dirty="0">
              <a:solidFill>
                <a:schemeClr val="tx2"/>
              </a:solidFill>
            </a:endParaRPr>
          </a:p>
          <a:p>
            <a:r>
              <a:rPr lang="en-US" sz="2800" b="1" dirty="0">
                <a:solidFill>
                  <a:srgbClr val="221E1F"/>
                </a:solidFill>
              </a:rPr>
              <a:t>MP7</a:t>
            </a:r>
            <a:endParaRPr lang="en-US" sz="2800" b="1" i="0" u="none" strike="noStrike" baseline="0" dirty="0">
              <a:solidFill>
                <a:srgbClr val="221E1F"/>
              </a:solidFill>
            </a:endParaRPr>
          </a:p>
          <a:p>
            <a:r>
              <a:rPr lang="en-US" sz="2800" dirty="0">
                <a:solidFill>
                  <a:schemeClr val="tx2"/>
                </a:solidFill>
              </a:rPr>
              <a:t>Look for and make use of structure.</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Practice</a:t>
            </a:r>
            <a:endParaRPr lang="en-US" sz="2800" dirty="0">
              <a:solidFill>
                <a:srgbClr val="0070C0"/>
              </a:solidFill>
            </a:endParaRPr>
          </a:p>
        </p:txBody>
      </p:sp>
    </p:spTree>
    <p:extLst>
      <p:ext uri="{BB962C8B-B14F-4D97-AF65-F5344CB8AC3E}">
        <p14:creationId xmlns:p14="http://schemas.microsoft.com/office/powerpoint/2010/main" val="1543361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209228" cy="40279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multi-step ratio and percent problems involving discounts.</a:t>
            </a: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4"/>
            <a:ext cx="9631184" cy="281517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Discount</a:t>
            </a:r>
            <a:r>
              <a:rPr lang="en-US" sz="2800" b="1" dirty="0"/>
              <a:t> </a:t>
            </a:r>
            <a:r>
              <a:rPr lang="en-US" sz="2800" dirty="0"/>
              <a:t>or </a:t>
            </a:r>
            <a:r>
              <a:rPr lang="en-US" sz="2800" b="1" dirty="0">
                <a:solidFill>
                  <a:schemeClr val="tx1"/>
                </a:solidFill>
              </a:rPr>
              <a:t>markdown</a:t>
            </a:r>
            <a:r>
              <a:rPr lang="en-US" sz="2800" b="1" dirty="0"/>
              <a:t> </a:t>
            </a:r>
            <a:r>
              <a:rPr lang="en-US" sz="2800" dirty="0"/>
              <a:t>is the amount by which the regular price of an item is reduced. The sale price is the original price minus the discount. The percent of discount is a percent of decrease.</a:t>
            </a:r>
          </a:p>
          <a:p>
            <a:pPr algn="ctr"/>
            <a:r>
              <a:rPr lang="en-US" sz="2800" dirty="0"/>
              <a:t>sale price = original price − discount</a:t>
            </a:r>
            <a:endParaRPr lang="en-US" sz="2800" b="0" i="0" u="none" strike="noStrike" baseline="0" dirty="0"/>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endParaRPr lang="en-US" sz="1800" b="0" dirty="0">
              <a:solidFill>
                <a:srgbClr val="000000"/>
              </a:solidFill>
              <a:latin typeface="Vectipede Bk"/>
            </a:endParaRPr>
          </a:p>
          <a:p>
            <a:r>
              <a:rPr lang="en-US" sz="2800" b="0" dirty="0">
                <a:solidFill>
                  <a:schemeClr val="tx1"/>
                </a:solidFill>
              </a:rPr>
              <a:t>Discounts </a:t>
            </a:r>
          </a:p>
        </p:txBody>
      </p:sp>
    </p:spTree>
    <p:extLst>
      <p:ext uri="{BB962C8B-B14F-4D97-AF65-F5344CB8AC3E}">
        <p14:creationId xmlns:p14="http://schemas.microsoft.com/office/powerpoint/2010/main" val="339455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9598527" cy="17513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Summer Sports is having a sale. A volleyball has an original price of $59. It is on sale for 65% off the original price.</a:t>
            </a:r>
          </a:p>
          <a:p>
            <a:r>
              <a:rPr lang="en-US" sz="2800" b="1" dirty="0">
                <a:solidFill>
                  <a:schemeClr val="tx1"/>
                </a:solidFill>
              </a:rPr>
              <a:t>What is the sale price of the volleyball?</a:t>
            </a:r>
            <a:endParaRPr lang="en-US" sz="2800" dirty="0">
              <a:solidFill>
                <a:schemeClr val="tx1"/>
              </a:solidFill>
            </a:endParaRPr>
          </a:p>
        </p:txBody>
      </p:sp>
    </p:spTree>
    <p:extLst>
      <p:ext uri="{BB962C8B-B14F-4D97-AF65-F5344CB8AC3E}">
        <p14:creationId xmlns:p14="http://schemas.microsoft.com/office/powerpoint/2010/main" val="199741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2287305"/>
            <a:ext cx="9598527" cy="6210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Write a proportion. Then solve using ratio reasoning.</a:t>
            </a:r>
          </a:p>
        </p:txBody>
      </p:sp>
      <p:sp>
        <p:nvSpPr>
          <p:cNvPr id="7" name="Content Placeholder 2">
            <a:extLst>
              <a:ext uri="{FF2B5EF4-FFF2-40B4-BE49-F238E27FC236}">
                <a16:creationId xmlns:a16="http://schemas.microsoft.com/office/drawing/2014/main" id="{B20F9472-BFE8-4C7B-9167-A9F84A9103B5}"/>
              </a:ext>
            </a:extLst>
          </p:cNvPr>
          <p:cNvSpPr txBox="1">
            <a:spLocks/>
          </p:cNvSpPr>
          <p:nvPr/>
        </p:nvSpPr>
        <p:spPr>
          <a:xfrm>
            <a:off x="459872" y="1351128"/>
            <a:ext cx="10170028" cy="90222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98625" indent="-1698625"/>
            <a:r>
              <a:rPr lang="en-US" sz="2800" b="1" dirty="0">
                <a:solidFill>
                  <a:schemeClr val="tx1"/>
                </a:solidFill>
              </a:rPr>
              <a:t>Method 1 </a:t>
            </a:r>
            <a:r>
              <a:rPr lang="en-US" sz="2800" dirty="0">
                <a:solidFill>
                  <a:schemeClr val="tx1"/>
                </a:solidFill>
              </a:rPr>
              <a:t>Find the amount of the discount. Let </a:t>
            </a:r>
            <a:r>
              <a:rPr lang="en-US" sz="2800" i="1" dirty="0">
                <a:solidFill>
                  <a:schemeClr val="tx1"/>
                </a:solidFill>
              </a:rPr>
              <a:t>d </a:t>
            </a:r>
            <a:r>
              <a:rPr lang="en-US" sz="2800" dirty="0">
                <a:solidFill>
                  <a:schemeClr val="tx1"/>
                </a:solidFill>
              </a:rPr>
              <a:t>represent the amount of the discount.</a:t>
            </a:r>
          </a:p>
        </p:txBody>
      </p:sp>
    </p:spTree>
    <p:extLst>
      <p:ext uri="{BB962C8B-B14F-4D97-AF65-F5344CB8AC3E}">
        <p14:creationId xmlns:p14="http://schemas.microsoft.com/office/powerpoint/2010/main" val="3246849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01379" y="418929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6" name="Content Placeholder 2">
            <a:extLst>
              <a:ext uri="{FF2B5EF4-FFF2-40B4-BE49-F238E27FC236}">
                <a16:creationId xmlns:a16="http://schemas.microsoft.com/office/drawing/2014/main" id="{66BD4E7D-0912-754B-9237-13B457F2A578}"/>
              </a:ext>
            </a:extLst>
          </p:cNvPr>
          <p:cNvSpPr txBox="1">
            <a:spLocks/>
          </p:cNvSpPr>
          <p:nvPr/>
        </p:nvSpPr>
        <p:spPr>
          <a:xfrm>
            <a:off x="459872" y="5322506"/>
            <a:ext cx="10754467" cy="107634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Subtract the discount from the original price. The sale price is </a:t>
            </a:r>
          </a:p>
          <a:p>
            <a:r>
              <a:rPr lang="en-US" sz="2800" dirty="0"/>
              <a:t>$59 − $38.35, or $20.65.</a:t>
            </a:r>
          </a:p>
        </p:txBody>
      </p:sp>
      <p:sp>
        <p:nvSpPr>
          <p:cNvPr id="8" name="Content Placeholder 2">
            <a:extLst>
              <a:ext uri="{FF2B5EF4-FFF2-40B4-BE49-F238E27FC236}">
                <a16:creationId xmlns:a16="http://schemas.microsoft.com/office/drawing/2014/main" id="{D201104B-FD48-1B42-8014-F9EF2EB20A4F}"/>
              </a:ext>
            </a:extLst>
          </p:cNvPr>
          <p:cNvSpPr txBox="1">
            <a:spLocks/>
          </p:cNvSpPr>
          <p:nvPr/>
        </p:nvSpPr>
        <p:spPr>
          <a:xfrm>
            <a:off x="246513" y="1305642"/>
            <a:ext cx="3224621"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amount of discount</a:t>
            </a:r>
          </a:p>
          <a:p>
            <a:pPr algn="r"/>
            <a:r>
              <a:rPr lang="en-IN" sz="2800" dirty="0">
                <a:solidFill>
                  <a:srgbClr val="0070C0"/>
                </a:solidFill>
              </a:rPr>
              <a:t>original price</a:t>
            </a:r>
          </a:p>
        </p:txBody>
      </p:sp>
      <mc:AlternateContent xmlns:mc="http://schemas.openxmlformats.org/markup-compatibility/2006" xmlns:a14="http://schemas.microsoft.com/office/drawing/2010/main">
        <mc:Choice Requires="a14">
          <p:sp>
            <p:nvSpPr>
              <p:cNvPr id="9" name="TextBox 8"/>
              <p:cNvSpPr txBox="1"/>
              <p:nvPr/>
            </p:nvSpPr>
            <p:spPr>
              <a:xfrm>
                <a:off x="3720316" y="1414854"/>
                <a:ext cx="1560491" cy="846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𝑑</m:t>
                          </m:r>
                        </m:num>
                        <m:den>
                          <m:r>
                            <a:rPr lang="en-US" sz="2800" b="0" i="1" smtClean="0">
                              <a:solidFill>
                                <a:schemeClr val="tx2"/>
                              </a:solidFill>
                              <a:latin typeface="Cambria Math" panose="02040503050406030204" pitchFamily="18" charset="0"/>
                            </a:rPr>
                            <m:t>59</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65</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720316" y="1414854"/>
                <a:ext cx="1560491" cy="846642"/>
              </a:xfrm>
              <a:prstGeom prst="rect">
                <a:avLst/>
              </a:prstGeom>
              <a:blipFill>
                <a:blip r:embed="rId3"/>
                <a:stretch>
                  <a:fillRect/>
                </a:stretch>
              </a:blipFill>
            </p:spPr>
            <p:txBody>
              <a:bodyPr/>
              <a:lstStyle/>
              <a:p>
                <a:r>
                  <a:rPr lang="en-US">
                    <a:noFill/>
                  </a:rPr>
                  <a:t> </a:t>
                </a:r>
              </a:p>
            </p:txBody>
          </p:sp>
        </mc:Fallback>
      </mc:AlternateContent>
      <p:sp>
        <p:nvSpPr>
          <p:cNvPr id="10" name="Right Brace 9"/>
          <p:cNvSpPr/>
          <p:nvPr/>
        </p:nvSpPr>
        <p:spPr>
          <a:xfrm>
            <a:off x="5432927" y="1460203"/>
            <a:ext cx="295835" cy="818237"/>
          </a:xfrm>
          <a:prstGeom prst="rightBrace">
            <a:avLst/>
          </a:prstGeom>
          <a:ln>
            <a:solidFill>
              <a:srgbClr val="0070C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11" name="Straight Arrow Connector 10"/>
          <p:cNvCxnSpPr/>
          <p:nvPr/>
        </p:nvCxnSpPr>
        <p:spPr>
          <a:xfrm>
            <a:off x="3395149" y="1593285"/>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a:off x="3395149" y="2154943"/>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sp>
        <p:nvSpPr>
          <p:cNvPr id="15" name="Rectangle 14"/>
          <p:cNvSpPr/>
          <p:nvPr/>
        </p:nvSpPr>
        <p:spPr>
          <a:xfrm>
            <a:off x="6187440" y="1534815"/>
            <a:ext cx="3556000" cy="523220"/>
          </a:xfrm>
          <a:prstGeom prst="rect">
            <a:avLst/>
          </a:prstGeom>
        </p:spPr>
        <p:txBody>
          <a:bodyPr wrap="square">
            <a:spAutoFit/>
          </a:bodyPr>
          <a:lstStyle/>
          <a:p>
            <a:r>
              <a:rPr lang="en-IN" sz="2800" dirty="0">
                <a:solidFill>
                  <a:srgbClr val="0070C0"/>
                </a:solidFill>
              </a:rPr>
              <a:t>Percent 	</a:t>
            </a:r>
          </a:p>
        </p:txBody>
      </p:sp>
      <p:sp>
        <p:nvSpPr>
          <p:cNvPr id="16" name="Rectangle 15"/>
          <p:cNvSpPr/>
          <p:nvPr/>
        </p:nvSpPr>
        <p:spPr>
          <a:xfrm>
            <a:off x="6171112" y="2653996"/>
            <a:ext cx="5196114" cy="1384995"/>
          </a:xfrm>
          <a:prstGeom prst="rect">
            <a:avLst/>
          </a:prstGeom>
        </p:spPr>
        <p:txBody>
          <a:bodyPr wrap="square">
            <a:spAutoFit/>
          </a:bodyPr>
          <a:lstStyle/>
          <a:p>
            <a:r>
              <a:rPr lang="en-US" sz="2800" dirty="0">
                <a:solidFill>
                  <a:srgbClr val="0070C0"/>
                </a:solidFill>
              </a:rPr>
              <a:t>Because 100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0.59 = 59, multiply 65 by 0.59 to find the value of </a:t>
            </a:r>
            <a:r>
              <a:rPr lang="en-US" sz="2800" i="1" dirty="0">
                <a:solidFill>
                  <a:srgbClr val="0070C0"/>
                </a:solidFill>
              </a:rPr>
              <a:t>d</a:t>
            </a:r>
            <a:r>
              <a:rPr lang="en-US" sz="2800" dirty="0">
                <a:solidFill>
                  <a:srgbClr val="0070C0"/>
                </a:solidFill>
              </a:rPr>
              <a:t>.</a:t>
            </a:r>
            <a:endParaRPr lang="en-IN" sz="2800" dirty="0">
              <a:solidFill>
                <a:srgbClr val="0070C0"/>
              </a:solidFill>
            </a:endParaRPr>
          </a:p>
        </p:txBody>
      </p:sp>
      <p:sp>
        <p:nvSpPr>
          <p:cNvPr id="19" name="Rectangle 18"/>
          <p:cNvSpPr/>
          <p:nvPr/>
        </p:nvSpPr>
        <p:spPr>
          <a:xfrm>
            <a:off x="6171112" y="4818494"/>
            <a:ext cx="5741925" cy="523220"/>
          </a:xfrm>
          <a:prstGeom prst="rect">
            <a:avLst/>
          </a:prstGeom>
        </p:spPr>
        <p:txBody>
          <a:bodyPr wrap="square">
            <a:spAutoFit/>
          </a:bodyPr>
          <a:lstStyle/>
          <a:p>
            <a:r>
              <a:rPr lang="en-US" sz="2800" dirty="0">
                <a:solidFill>
                  <a:srgbClr val="0070C0"/>
                </a:solidFill>
              </a:rPr>
              <a:t>65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0.59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38.35, so, </a:t>
            </a:r>
            <a:r>
              <a:rPr lang="en-US" sz="2800" i="1" dirty="0">
                <a:solidFill>
                  <a:srgbClr val="0070C0"/>
                </a:solidFill>
              </a:rPr>
              <a:t>d </a:t>
            </a:r>
            <a:r>
              <a:rPr lang="en-US" sz="2800" dirty="0">
                <a:solidFill>
                  <a:srgbClr val="0070C0"/>
                </a:solidFill>
                <a:latin typeface="Cambria Math" panose="02040503050406030204" pitchFamily="18" charset="0"/>
                <a:ea typeface="Cambria Math" panose="02040503050406030204" pitchFamily="18" charset="0"/>
              </a:rPr>
              <a:t>=</a:t>
            </a:r>
            <a:r>
              <a:rPr lang="en-US" sz="2800" i="1" dirty="0">
                <a:solidFill>
                  <a:srgbClr val="0070C0"/>
                </a:solidFill>
              </a:rPr>
              <a:t> </a:t>
            </a:r>
            <a:r>
              <a:rPr lang="en-US" sz="2800" dirty="0">
                <a:solidFill>
                  <a:srgbClr val="0070C0"/>
                </a:solidFill>
              </a:rPr>
              <a:t>38.35.</a:t>
            </a:r>
            <a:endParaRPr lang="en-IN" sz="2800" dirty="0">
              <a:solidFill>
                <a:srgbClr val="0070C0"/>
              </a:solidFill>
            </a:endParaRPr>
          </a:p>
        </p:txBody>
      </p:sp>
      <mc:AlternateContent xmlns:mc="http://schemas.openxmlformats.org/markup-compatibility/2006" xmlns:a14="http://schemas.microsoft.com/office/drawing/2010/main">
        <mc:Choice Requires="a14">
          <p:sp>
            <p:nvSpPr>
              <p:cNvPr id="20" name="Rectangle 19"/>
              <p:cNvSpPr/>
              <p:nvPr/>
            </p:nvSpPr>
            <p:spPr>
              <a:xfrm>
                <a:off x="3064366" y="4580207"/>
                <a:ext cx="2216441" cy="9389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38.35</m:t>
                          </m:r>
                        </m:num>
                        <m:den>
                          <m:r>
                            <a:rPr lang="en-US" sz="2800" i="1">
                              <a:solidFill>
                                <a:schemeClr val="tx2"/>
                              </a:solidFill>
                              <a:latin typeface="Cambria Math" panose="02040503050406030204" pitchFamily="18" charset="0"/>
                            </a:rPr>
                            <m:t>5</m:t>
                          </m:r>
                          <m:r>
                            <a:rPr lang="en-US" sz="2800" b="0" i="1" smtClean="0">
                              <a:solidFill>
                                <a:schemeClr val="tx2"/>
                              </a:solidFill>
                              <a:latin typeface="Cambria Math" panose="02040503050406030204" pitchFamily="18" charset="0"/>
                            </a:rPr>
                            <m:t>9</m:t>
                          </m:r>
                        </m:den>
                      </m:f>
                      <m:r>
                        <a:rPr lang="en-US" sz="2800" i="1">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65</m:t>
                          </m:r>
                        </m:num>
                        <m:den>
                          <m:r>
                            <a:rPr lang="en-US" sz="2800" i="1">
                              <a:solidFill>
                                <a:schemeClr val="tx2"/>
                              </a:solidFill>
                              <a:latin typeface="Cambria Math" panose="02040503050406030204" pitchFamily="18" charset="0"/>
                            </a:rPr>
                            <m:t>100</m:t>
                          </m:r>
                        </m:den>
                      </m:f>
                    </m:oMath>
                  </m:oMathPara>
                </a14:m>
                <a:endParaRPr lang="en-US" sz="2800" dirty="0"/>
              </a:p>
            </p:txBody>
          </p:sp>
        </mc:Choice>
        <mc:Fallback xmlns="">
          <p:sp>
            <p:nvSpPr>
              <p:cNvPr id="20" name="Rectangle 19"/>
              <p:cNvSpPr>
                <a:spLocks noRot="1" noChangeAspect="1" noMove="1" noResize="1" noEditPoints="1" noAdjustHandles="1" noChangeArrowheads="1" noChangeShapeType="1" noTextEdit="1"/>
              </p:cNvSpPr>
              <p:nvPr/>
            </p:nvSpPr>
            <p:spPr>
              <a:xfrm>
                <a:off x="3064366" y="4580207"/>
                <a:ext cx="2216441" cy="938975"/>
              </a:xfrm>
              <a:prstGeom prst="rect">
                <a:avLst/>
              </a:prstGeom>
              <a:blipFill>
                <a:blip r:embed="rId4"/>
                <a:stretch>
                  <a:fillRect/>
                </a:stretch>
              </a:blipFill>
            </p:spPr>
            <p:txBody>
              <a:bodyPr/>
              <a:lstStyle/>
              <a:p>
                <a:r>
                  <a:rPr lang="en-US">
                    <a:noFill/>
                  </a:rPr>
                  <a:t> </a:t>
                </a:r>
              </a:p>
            </p:txBody>
          </p:sp>
        </mc:Fallback>
      </mc:AlternateContent>
      <p:pic>
        <p:nvPicPr>
          <p:cNvPr id="2" name="Picture 1"/>
          <p:cNvPicPr>
            <a:picLocks noChangeAspect="1"/>
          </p:cNvPicPr>
          <p:nvPr/>
        </p:nvPicPr>
        <p:blipFill>
          <a:blip r:embed="rId5"/>
          <a:stretch>
            <a:fillRect/>
          </a:stretch>
        </p:blipFill>
        <p:spPr>
          <a:xfrm>
            <a:off x="3390399" y="2394114"/>
            <a:ext cx="1810704" cy="2260258"/>
          </a:xfrm>
          <a:prstGeom prst="rect">
            <a:avLst/>
          </a:prstGeom>
        </p:spPr>
      </p:pic>
    </p:spTree>
    <p:extLst>
      <p:ext uri="{BB962C8B-B14F-4D97-AF65-F5344CB8AC3E}">
        <p14:creationId xmlns:p14="http://schemas.microsoft.com/office/powerpoint/2010/main" val="2070986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1707846"/>
            <a:ext cx="8132798" cy="127088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In Method 1, why is the answer not $38.35? </a:t>
            </a:r>
            <a:endParaRPr lang="en-US" sz="2800" dirty="0">
              <a:latin typeface="+mj-lt"/>
            </a:endParaRPr>
          </a:p>
        </p:txBody>
      </p:sp>
    </p:spTree>
    <p:extLst>
      <p:ext uri="{BB962C8B-B14F-4D97-AF65-F5344CB8AC3E}">
        <p14:creationId xmlns:p14="http://schemas.microsoft.com/office/powerpoint/2010/main" val="4218533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487198"/>
            <a:ext cx="10665327" cy="58653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Method 2 </a:t>
            </a:r>
            <a:r>
              <a:rPr lang="en-US" sz="2800" dirty="0">
                <a:solidFill>
                  <a:schemeClr val="tx1"/>
                </a:solidFill>
              </a:rPr>
              <a:t>Subtract the discount percent from 100%.</a:t>
            </a:r>
          </a:p>
        </p:txBody>
      </p:sp>
      <p:sp>
        <p:nvSpPr>
          <p:cNvPr id="6" name="Content Placeholder 2">
            <a:extLst>
              <a:ext uri="{FF2B5EF4-FFF2-40B4-BE49-F238E27FC236}">
                <a16:creationId xmlns:a16="http://schemas.microsoft.com/office/drawing/2014/main" id="{66BD4E7D-0912-754B-9237-13B457F2A578}"/>
              </a:ext>
            </a:extLst>
          </p:cNvPr>
          <p:cNvSpPr txBox="1">
            <a:spLocks/>
          </p:cNvSpPr>
          <p:nvPr/>
        </p:nvSpPr>
        <p:spPr>
          <a:xfrm>
            <a:off x="459874" y="2204357"/>
            <a:ext cx="8667798" cy="257991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Because 100% represents the original price, subtract the percent of the discount from 100%. The sale price is 100% − 65% or 35% of the original price. Then write a proportion and solve using ratio reasoning. Let </a:t>
            </a:r>
            <a:r>
              <a:rPr lang="en-US" sz="2800" i="1" dirty="0"/>
              <a:t>x </a:t>
            </a:r>
            <a:r>
              <a:rPr lang="en-US" sz="2800" dirty="0"/>
              <a:t>represent the sale price.</a:t>
            </a:r>
          </a:p>
        </p:txBody>
      </p:sp>
    </p:spTree>
    <p:extLst>
      <p:ext uri="{BB962C8B-B14F-4D97-AF65-F5344CB8AC3E}">
        <p14:creationId xmlns:p14="http://schemas.microsoft.com/office/powerpoint/2010/main" val="1244930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
        <p:nvSpPr>
          <p:cNvPr id="7" name="Content Placeholder 2">
            <a:extLst>
              <a:ext uri="{FF2B5EF4-FFF2-40B4-BE49-F238E27FC236}">
                <a16:creationId xmlns:a16="http://schemas.microsoft.com/office/drawing/2014/main" id="{66BD4E7D-0912-754B-9237-13B457F2A578}"/>
              </a:ext>
            </a:extLst>
          </p:cNvPr>
          <p:cNvSpPr txBox="1">
            <a:spLocks/>
          </p:cNvSpPr>
          <p:nvPr/>
        </p:nvSpPr>
        <p:spPr>
          <a:xfrm>
            <a:off x="459873" y="5669972"/>
            <a:ext cx="11468891" cy="7079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using either method, the sale price is $20.65.</a:t>
            </a:r>
          </a:p>
        </p:txBody>
      </p:sp>
      <p:sp>
        <p:nvSpPr>
          <p:cNvPr id="6" name="Content Placeholder 2">
            <a:extLst>
              <a:ext uri="{FF2B5EF4-FFF2-40B4-BE49-F238E27FC236}">
                <a16:creationId xmlns:a16="http://schemas.microsoft.com/office/drawing/2014/main" id="{D201104B-FD48-1B42-8014-F9EF2EB20A4F}"/>
              </a:ext>
            </a:extLst>
          </p:cNvPr>
          <p:cNvSpPr txBox="1">
            <a:spLocks/>
          </p:cNvSpPr>
          <p:nvPr/>
        </p:nvSpPr>
        <p:spPr>
          <a:xfrm>
            <a:off x="-391027" y="1235634"/>
            <a:ext cx="3224621"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sale price</a:t>
            </a:r>
          </a:p>
          <a:p>
            <a:pPr algn="r"/>
            <a:r>
              <a:rPr lang="en-IN" sz="2800" dirty="0">
                <a:solidFill>
                  <a:srgbClr val="0070C0"/>
                </a:solidFill>
              </a:rPr>
              <a:t>original price</a:t>
            </a:r>
          </a:p>
        </p:txBody>
      </p:sp>
      <mc:AlternateContent xmlns:mc="http://schemas.openxmlformats.org/markup-compatibility/2006" xmlns:a14="http://schemas.microsoft.com/office/drawing/2010/main">
        <mc:Choice Requires="a14">
          <p:sp>
            <p:nvSpPr>
              <p:cNvPr id="8" name="TextBox 7"/>
              <p:cNvSpPr txBox="1"/>
              <p:nvPr/>
            </p:nvSpPr>
            <p:spPr>
              <a:xfrm>
                <a:off x="3082776" y="1344846"/>
                <a:ext cx="1560491" cy="846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m:rPr>
                              <m:nor/>
                            </m:rPr>
                            <a:rPr lang="en-US" sz="2800" i="1" dirty="0" smtClean="0">
                              <a:solidFill>
                                <a:schemeClr val="tx2"/>
                              </a:solidFill>
                            </a:rPr>
                            <m:t>x</m:t>
                          </m:r>
                        </m:num>
                        <m:den>
                          <m:r>
                            <a:rPr lang="en-US" sz="2800" b="0" i="1" smtClean="0">
                              <a:solidFill>
                                <a:schemeClr val="tx2"/>
                              </a:solidFill>
                              <a:latin typeface="Cambria Math" panose="02040503050406030204" pitchFamily="18" charset="0"/>
                            </a:rPr>
                            <m:t>59</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35</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082776" y="1344846"/>
                <a:ext cx="1560491" cy="846642"/>
              </a:xfrm>
              <a:prstGeom prst="rect">
                <a:avLst/>
              </a:prstGeom>
              <a:blipFill>
                <a:blip r:embed="rId4"/>
                <a:stretch>
                  <a:fillRect/>
                </a:stretch>
              </a:blipFill>
            </p:spPr>
            <p:txBody>
              <a:bodyPr/>
              <a:lstStyle/>
              <a:p>
                <a:r>
                  <a:rPr lang="en-US">
                    <a:noFill/>
                  </a:rPr>
                  <a:t> </a:t>
                </a:r>
              </a:p>
            </p:txBody>
          </p:sp>
        </mc:Fallback>
      </mc:AlternateContent>
      <p:sp>
        <p:nvSpPr>
          <p:cNvPr id="9" name="Right Brace 8"/>
          <p:cNvSpPr/>
          <p:nvPr/>
        </p:nvSpPr>
        <p:spPr>
          <a:xfrm>
            <a:off x="4795387" y="1390195"/>
            <a:ext cx="295835" cy="818237"/>
          </a:xfrm>
          <a:prstGeom prst="rightBrace">
            <a:avLst/>
          </a:prstGeom>
          <a:ln>
            <a:solidFill>
              <a:srgbClr val="0070C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10" name="Straight Arrow Connector 9"/>
          <p:cNvCxnSpPr/>
          <p:nvPr/>
        </p:nvCxnSpPr>
        <p:spPr>
          <a:xfrm>
            <a:off x="2757609" y="1523277"/>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2757609" y="2084935"/>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5549900" y="1464807"/>
            <a:ext cx="3556000" cy="523220"/>
          </a:xfrm>
          <a:prstGeom prst="rect">
            <a:avLst/>
          </a:prstGeom>
        </p:spPr>
        <p:txBody>
          <a:bodyPr wrap="square">
            <a:spAutoFit/>
          </a:bodyPr>
          <a:lstStyle/>
          <a:p>
            <a:r>
              <a:rPr lang="en-IN" sz="2800" dirty="0">
                <a:solidFill>
                  <a:srgbClr val="0070C0"/>
                </a:solidFill>
              </a:rPr>
              <a:t>Percent 	</a:t>
            </a:r>
          </a:p>
        </p:txBody>
      </p:sp>
      <p:sp>
        <p:nvSpPr>
          <p:cNvPr id="15" name="Rectangle 14"/>
          <p:cNvSpPr/>
          <p:nvPr/>
        </p:nvSpPr>
        <p:spPr>
          <a:xfrm>
            <a:off x="5370674" y="2552616"/>
            <a:ext cx="5196114" cy="1384995"/>
          </a:xfrm>
          <a:prstGeom prst="rect">
            <a:avLst/>
          </a:prstGeom>
        </p:spPr>
        <p:txBody>
          <a:bodyPr wrap="square">
            <a:spAutoFit/>
          </a:bodyPr>
          <a:lstStyle/>
          <a:p>
            <a:r>
              <a:rPr lang="en-US" sz="2800" dirty="0">
                <a:solidFill>
                  <a:srgbClr val="0070C0"/>
                </a:solidFill>
              </a:rPr>
              <a:t>Because 100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0.59 = 59, multiply 35 by 0.59 to find the value of </a:t>
            </a:r>
            <a:r>
              <a:rPr lang="en-US" sz="2800" i="1" dirty="0">
                <a:solidFill>
                  <a:srgbClr val="0070C0"/>
                </a:solidFill>
              </a:rPr>
              <a:t>x</a:t>
            </a:r>
            <a:r>
              <a:rPr lang="en-US" sz="2800" dirty="0">
                <a:solidFill>
                  <a:srgbClr val="0070C0"/>
                </a:solidFill>
              </a:rPr>
              <a:t>.</a:t>
            </a:r>
            <a:endParaRPr lang="en-IN" sz="2800" dirty="0">
              <a:solidFill>
                <a:srgbClr val="0070C0"/>
              </a:solidFill>
            </a:endParaRPr>
          </a:p>
        </p:txBody>
      </p:sp>
      <p:sp>
        <p:nvSpPr>
          <p:cNvPr id="16" name="Rectangle 15"/>
          <p:cNvSpPr/>
          <p:nvPr/>
        </p:nvSpPr>
        <p:spPr>
          <a:xfrm>
            <a:off x="4915292" y="4762528"/>
            <a:ext cx="5741925" cy="523220"/>
          </a:xfrm>
          <a:prstGeom prst="rect">
            <a:avLst/>
          </a:prstGeom>
        </p:spPr>
        <p:txBody>
          <a:bodyPr wrap="square">
            <a:spAutoFit/>
          </a:bodyPr>
          <a:lstStyle/>
          <a:p>
            <a:r>
              <a:rPr lang="en-US" sz="2800" dirty="0">
                <a:solidFill>
                  <a:srgbClr val="0070C0"/>
                </a:solidFill>
              </a:rPr>
              <a:t>35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0.59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20.65, so, </a:t>
            </a:r>
            <a:r>
              <a:rPr lang="en-US" sz="2800" i="1" dirty="0">
                <a:solidFill>
                  <a:srgbClr val="0070C0"/>
                </a:solidFill>
              </a:rPr>
              <a:t>x </a:t>
            </a:r>
            <a:r>
              <a:rPr lang="en-US" sz="2800" dirty="0">
                <a:solidFill>
                  <a:srgbClr val="0070C0"/>
                </a:solidFill>
                <a:latin typeface="Cambria Math" panose="02040503050406030204" pitchFamily="18" charset="0"/>
                <a:ea typeface="Cambria Math" panose="02040503050406030204" pitchFamily="18" charset="0"/>
              </a:rPr>
              <a:t>=</a:t>
            </a:r>
            <a:r>
              <a:rPr lang="en-US" sz="2800" i="1" dirty="0">
                <a:solidFill>
                  <a:srgbClr val="0070C0"/>
                </a:solidFill>
              </a:rPr>
              <a:t> </a:t>
            </a:r>
            <a:r>
              <a:rPr lang="en-US" sz="2800" dirty="0">
                <a:solidFill>
                  <a:srgbClr val="0070C0"/>
                </a:solidFill>
              </a:rPr>
              <a:t>20.65.</a:t>
            </a:r>
            <a:endParaRPr lang="en-IN" sz="2800" dirty="0">
              <a:solidFill>
                <a:srgbClr val="0070C0"/>
              </a:solidFill>
            </a:endParaRPr>
          </a:p>
        </p:txBody>
      </p:sp>
      <p:pic>
        <p:nvPicPr>
          <p:cNvPr id="3" name="Picture 2"/>
          <p:cNvPicPr>
            <a:picLocks noChangeAspect="1"/>
          </p:cNvPicPr>
          <p:nvPr/>
        </p:nvPicPr>
        <p:blipFill>
          <a:blip r:embed="rId5"/>
          <a:stretch>
            <a:fillRect/>
          </a:stretch>
        </p:blipFill>
        <p:spPr>
          <a:xfrm>
            <a:off x="2898635" y="2291931"/>
            <a:ext cx="1798895" cy="2276922"/>
          </a:xfrm>
          <a:prstGeom prst="rect">
            <a:avLst/>
          </a:prstGeom>
        </p:spPr>
      </p:pic>
      <mc:AlternateContent xmlns:mc="http://schemas.openxmlformats.org/markup-compatibility/2006" xmlns:a14="http://schemas.microsoft.com/office/drawing/2010/main">
        <mc:Choice Requires="a14">
          <p:sp>
            <p:nvSpPr>
              <p:cNvPr id="18" name="Rectangle 17"/>
              <p:cNvSpPr/>
              <p:nvPr/>
            </p:nvSpPr>
            <p:spPr>
              <a:xfrm>
                <a:off x="2393878" y="4568853"/>
                <a:ext cx="2216440" cy="9389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20.65</m:t>
                          </m:r>
                        </m:num>
                        <m:den>
                          <m:r>
                            <a:rPr lang="en-US" sz="2800" i="1">
                              <a:solidFill>
                                <a:schemeClr val="tx2"/>
                              </a:solidFill>
                              <a:latin typeface="Cambria Math" panose="02040503050406030204" pitchFamily="18" charset="0"/>
                            </a:rPr>
                            <m:t>5</m:t>
                          </m:r>
                          <m:r>
                            <a:rPr lang="en-US" sz="2800" b="0" i="1" smtClean="0">
                              <a:solidFill>
                                <a:schemeClr val="tx2"/>
                              </a:solidFill>
                              <a:latin typeface="Cambria Math" panose="02040503050406030204" pitchFamily="18" charset="0"/>
                            </a:rPr>
                            <m:t>9</m:t>
                          </m:r>
                        </m:den>
                      </m:f>
                      <m:r>
                        <a:rPr lang="en-US" sz="2800" i="1">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35</m:t>
                          </m:r>
                        </m:num>
                        <m:den>
                          <m:r>
                            <a:rPr lang="en-US" sz="2800" i="1">
                              <a:solidFill>
                                <a:schemeClr val="tx2"/>
                              </a:solidFill>
                              <a:latin typeface="Cambria Math" panose="02040503050406030204" pitchFamily="18" charset="0"/>
                            </a:rPr>
                            <m:t>100</m:t>
                          </m:r>
                        </m:den>
                      </m:f>
                    </m:oMath>
                  </m:oMathPara>
                </a14:m>
                <a:endParaRPr lang="en-US" sz="2800" dirty="0"/>
              </a:p>
            </p:txBody>
          </p:sp>
        </mc:Choice>
        <mc:Fallback xmlns="">
          <p:sp>
            <p:nvSpPr>
              <p:cNvPr id="18" name="Rectangle 17"/>
              <p:cNvSpPr>
                <a:spLocks noRot="1" noChangeAspect="1" noMove="1" noResize="1" noEditPoints="1" noAdjustHandles="1" noChangeArrowheads="1" noChangeShapeType="1" noTextEdit="1"/>
              </p:cNvSpPr>
              <p:nvPr/>
            </p:nvSpPr>
            <p:spPr>
              <a:xfrm>
                <a:off x="2393878" y="4568853"/>
                <a:ext cx="2216440" cy="93897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04422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675712"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restaurant decreased their prices for a day to their prices from 1964. A pizza that usually sells for $15.40 was marked down 85%. What was the price of the pizza in 1964? Use any strategy. </a:t>
            </a:r>
          </a:p>
          <a:p>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Tree>
    <p:extLst>
      <p:ext uri="{BB962C8B-B14F-4D97-AF65-F5344CB8AC3E}">
        <p14:creationId xmlns:p14="http://schemas.microsoft.com/office/powerpoint/2010/main" val="2029981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69204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restaurant decreased their prices for a day to their prices from 1964. A pizza that usually sells for $15.40 was marked down 85%. What was the price of the pizza in 1964? Use any strategy. </a:t>
            </a:r>
          </a:p>
          <a:p>
            <a:r>
              <a:rPr lang="en-IN" sz="2800" dirty="0">
                <a:solidFill>
                  <a:srgbClr val="FF0000"/>
                </a:solidFill>
              </a:rPr>
              <a:t>$2.31 </a:t>
            </a:r>
            <a:endParaRPr lang="en-US" sz="2800" dirty="0">
              <a:solidFill>
                <a:srgbClr val="FF0000"/>
              </a:solidFill>
              <a:latin typeface="+mj-lt"/>
            </a:endParaRPr>
          </a:p>
          <a:p>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Discounts</a:t>
            </a:r>
          </a:p>
        </p:txBody>
      </p:sp>
    </p:spTree>
    <p:extLst>
      <p:ext uri="{BB962C8B-B14F-4D97-AF65-F5344CB8AC3E}">
        <p14:creationId xmlns:p14="http://schemas.microsoft.com/office/powerpoint/2010/main" val="2253462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2" y="1322098"/>
            <a:ext cx="8373885" cy="342951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During a clearance sale at an electronics store, certain tablets were marked down 20%. One day, an additional 30% was taken off already-reduced prices. A tablet originally sold for $375.</a:t>
            </a:r>
          </a:p>
          <a:p>
            <a:r>
              <a:rPr lang="en-US" sz="2800" b="1" dirty="0">
                <a:solidFill>
                  <a:schemeClr val="tx1"/>
                </a:solidFill>
              </a:rPr>
              <a:t>What was the final price after both discounts were applied?</a:t>
            </a:r>
            <a:endParaRPr lang="en-US" sz="2800" dirty="0">
              <a:solidFill>
                <a:schemeClr val="tx1"/>
              </a:solidFill>
            </a:endParaRPr>
          </a:p>
        </p:txBody>
      </p:sp>
    </p:spTree>
    <p:extLst>
      <p:ext uri="{BB962C8B-B14F-4D97-AF65-F5344CB8AC3E}">
        <p14:creationId xmlns:p14="http://schemas.microsoft.com/office/powerpoint/2010/main" val="3544249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1707845"/>
            <a:ext cx="8132798"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pPr>
              <a:spcBef>
                <a:spcPts val="600"/>
              </a:spcBef>
            </a:pPr>
            <a:r>
              <a:rPr lang="en-US" sz="2800" dirty="0"/>
              <a:t>How can you estimate the solution?</a:t>
            </a:r>
            <a:endParaRPr lang="en-US" sz="2800" dirty="0">
              <a:latin typeface="+mj-lt"/>
            </a:endParaRPr>
          </a:p>
        </p:txBody>
      </p:sp>
    </p:spTree>
    <p:extLst>
      <p:ext uri="{BB962C8B-B14F-4D97-AF65-F5344CB8AC3E}">
        <p14:creationId xmlns:p14="http://schemas.microsoft.com/office/powerpoint/2010/main" val="3436881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3" y="1698170"/>
            <a:ext cx="8504514" cy="45502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a:t>
            </a:r>
            <a:r>
              <a:rPr lang="en-US" sz="2400" dirty="0">
                <a:solidFill>
                  <a:schemeClr val="tx1"/>
                </a:solidFill>
              </a:rPr>
              <a:t> </a:t>
            </a:r>
            <a:r>
              <a:rPr lang="en-US" sz="2800" dirty="0">
                <a:solidFill>
                  <a:schemeClr val="tx1"/>
                </a:solidFill>
              </a:rPr>
              <a:t> Find the price after the first discount.</a:t>
            </a:r>
          </a:p>
          <a:p>
            <a:r>
              <a:rPr lang="en-US" sz="2800" dirty="0"/>
              <a:t>Because 100% represents the original price, subtract the percent of the original discount from 100%. The sale price is 100% − 20% or 80% of the original price. Then write a proportion and solve using ratio reasoning. Let </a:t>
            </a:r>
            <a:r>
              <a:rPr lang="en-US" sz="2800" i="1" dirty="0"/>
              <a:t>x </a:t>
            </a:r>
            <a:r>
              <a:rPr lang="en-US" sz="2800" dirty="0"/>
              <a:t>represent the sale price after the first discount.</a:t>
            </a:r>
          </a:p>
        </p:txBody>
      </p:sp>
    </p:spTree>
    <p:extLst>
      <p:ext uri="{BB962C8B-B14F-4D97-AF65-F5344CB8AC3E}">
        <p14:creationId xmlns:p14="http://schemas.microsoft.com/office/powerpoint/2010/main" val="2271535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5" name="Content Placeholder 2">
            <a:extLst>
              <a:ext uri="{FF2B5EF4-FFF2-40B4-BE49-F238E27FC236}">
                <a16:creationId xmlns:a16="http://schemas.microsoft.com/office/drawing/2014/main" id="{D201104B-FD48-1B42-8014-F9EF2EB20A4F}"/>
              </a:ext>
            </a:extLst>
          </p:cNvPr>
          <p:cNvSpPr txBox="1">
            <a:spLocks/>
          </p:cNvSpPr>
          <p:nvPr/>
        </p:nvSpPr>
        <p:spPr>
          <a:xfrm>
            <a:off x="-391027" y="1235634"/>
            <a:ext cx="3224621"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sale price</a:t>
            </a:r>
          </a:p>
          <a:p>
            <a:pPr algn="r"/>
            <a:r>
              <a:rPr lang="en-IN" sz="2800" dirty="0">
                <a:solidFill>
                  <a:srgbClr val="0070C0"/>
                </a:solidFill>
              </a:rPr>
              <a:t>original price</a:t>
            </a:r>
          </a:p>
        </p:txBody>
      </p:sp>
      <mc:AlternateContent xmlns:mc="http://schemas.openxmlformats.org/markup-compatibility/2006" xmlns:a14="http://schemas.microsoft.com/office/drawing/2010/main">
        <mc:Choice Requires="a14">
          <p:sp>
            <p:nvSpPr>
              <p:cNvPr id="6" name="TextBox 5"/>
              <p:cNvSpPr txBox="1"/>
              <p:nvPr/>
            </p:nvSpPr>
            <p:spPr>
              <a:xfrm>
                <a:off x="3082776" y="1344846"/>
                <a:ext cx="1759264" cy="8182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m:rPr>
                              <m:nor/>
                            </m:rPr>
                            <a:rPr lang="en-US" sz="2800" i="1" dirty="0" smtClean="0">
                              <a:solidFill>
                                <a:schemeClr val="tx2"/>
                              </a:solidFill>
                            </a:rPr>
                            <m:t>x</m:t>
                          </m:r>
                        </m:num>
                        <m:den>
                          <m:r>
                            <a:rPr lang="en-US" sz="2800" b="0" i="1" smtClean="0">
                              <a:solidFill>
                                <a:schemeClr val="tx2"/>
                              </a:solidFill>
                              <a:latin typeface="Cambria Math" panose="02040503050406030204" pitchFamily="18" charset="0"/>
                            </a:rPr>
                            <m:t>375</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80</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082776" y="1344846"/>
                <a:ext cx="1759264" cy="818237"/>
              </a:xfrm>
              <a:prstGeom prst="rect">
                <a:avLst/>
              </a:prstGeom>
              <a:blipFill>
                <a:blip r:embed="rId3"/>
                <a:stretch>
                  <a:fillRect/>
                </a:stretch>
              </a:blipFill>
            </p:spPr>
            <p:txBody>
              <a:bodyPr/>
              <a:lstStyle/>
              <a:p>
                <a:r>
                  <a:rPr lang="en-US">
                    <a:noFill/>
                  </a:rPr>
                  <a:t> </a:t>
                </a:r>
              </a:p>
            </p:txBody>
          </p:sp>
        </mc:Fallback>
      </mc:AlternateContent>
      <p:sp>
        <p:nvSpPr>
          <p:cNvPr id="7" name="Right Brace 6"/>
          <p:cNvSpPr/>
          <p:nvPr/>
        </p:nvSpPr>
        <p:spPr>
          <a:xfrm>
            <a:off x="4795387" y="1390195"/>
            <a:ext cx="295835" cy="818237"/>
          </a:xfrm>
          <a:prstGeom prst="rightBrace">
            <a:avLst/>
          </a:prstGeom>
          <a:ln>
            <a:solidFill>
              <a:srgbClr val="0070C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8" name="Straight Arrow Connector 7"/>
          <p:cNvCxnSpPr/>
          <p:nvPr/>
        </p:nvCxnSpPr>
        <p:spPr>
          <a:xfrm>
            <a:off x="2757609" y="1523277"/>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cxnSp>
        <p:nvCxnSpPr>
          <p:cNvPr id="9" name="Straight Arrow Connector 8"/>
          <p:cNvCxnSpPr/>
          <p:nvPr/>
        </p:nvCxnSpPr>
        <p:spPr>
          <a:xfrm>
            <a:off x="2757609" y="2084935"/>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sp>
        <p:nvSpPr>
          <p:cNvPr id="10" name="Rectangle 9"/>
          <p:cNvSpPr/>
          <p:nvPr/>
        </p:nvSpPr>
        <p:spPr>
          <a:xfrm>
            <a:off x="5549900" y="1464807"/>
            <a:ext cx="3556000" cy="523220"/>
          </a:xfrm>
          <a:prstGeom prst="rect">
            <a:avLst/>
          </a:prstGeom>
        </p:spPr>
        <p:txBody>
          <a:bodyPr wrap="square">
            <a:spAutoFit/>
          </a:bodyPr>
          <a:lstStyle/>
          <a:p>
            <a:r>
              <a:rPr lang="en-IN" sz="2800" dirty="0">
                <a:solidFill>
                  <a:srgbClr val="0070C0"/>
                </a:solidFill>
              </a:rPr>
              <a:t>Percent 	</a:t>
            </a:r>
          </a:p>
        </p:txBody>
      </p:sp>
      <p:sp>
        <p:nvSpPr>
          <p:cNvPr id="11" name="Rectangle 10"/>
          <p:cNvSpPr/>
          <p:nvPr/>
        </p:nvSpPr>
        <p:spPr>
          <a:xfrm>
            <a:off x="5533572" y="2583988"/>
            <a:ext cx="5196114" cy="1384995"/>
          </a:xfrm>
          <a:prstGeom prst="rect">
            <a:avLst/>
          </a:prstGeom>
        </p:spPr>
        <p:txBody>
          <a:bodyPr wrap="square">
            <a:spAutoFit/>
          </a:bodyPr>
          <a:lstStyle/>
          <a:p>
            <a:r>
              <a:rPr lang="en-US" sz="2800" dirty="0">
                <a:solidFill>
                  <a:srgbClr val="0070C0"/>
                </a:solidFill>
              </a:rPr>
              <a:t>Because 100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3.75 = 375, multiply 80 by 3.75 to find the value of </a:t>
            </a:r>
            <a:r>
              <a:rPr lang="en-US" sz="2800" i="1" dirty="0">
                <a:solidFill>
                  <a:srgbClr val="0070C0"/>
                </a:solidFill>
              </a:rPr>
              <a:t>x</a:t>
            </a:r>
            <a:r>
              <a:rPr lang="en-US" sz="2800" dirty="0">
                <a:solidFill>
                  <a:srgbClr val="0070C0"/>
                </a:solidFill>
              </a:rPr>
              <a:t>.</a:t>
            </a:r>
            <a:endParaRPr lang="en-IN" sz="2800" dirty="0">
              <a:solidFill>
                <a:srgbClr val="0070C0"/>
              </a:solidFill>
            </a:endParaRPr>
          </a:p>
        </p:txBody>
      </p:sp>
      <p:sp>
        <p:nvSpPr>
          <p:cNvPr id="12" name="Rectangle 11"/>
          <p:cNvSpPr/>
          <p:nvPr/>
        </p:nvSpPr>
        <p:spPr>
          <a:xfrm>
            <a:off x="5533572" y="4834076"/>
            <a:ext cx="6277428" cy="954107"/>
          </a:xfrm>
          <a:prstGeom prst="rect">
            <a:avLst/>
          </a:prstGeom>
        </p:spPr>
        <p:txBody>
          <a:bodyPr wrap="square">
            <a:spAutoFit/>
          </a:bodyPr>
          <a:lstStyle/>
          <a:p>
            <a:r>
              <a:rPr lang="en-US" sz="2800" dirty="0">
                <a:solidFill>
                  <a:srgbClr val="0070C0"/>
                </a:solidFill>
              </a:rPr>
              <a:t>80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3.75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300, so, </a:t>
            </a:r>
            <a:r>
              <a:rPr lang="en-US" sz="2800" i="1" dirty="0">
                <a:solidFill>
                  <a:srgbClr val="0070C0"/>
                </a:solidFill>
              </a:rPr>
              <a:t>x </a:t>
            </a:r>
            <a:r>
              <a:rPr lang="en-US" sz="2800" dirty="0">
                <a:solidFill>
                  <a:srgbClr val="0070C0"/>
                </a:solidFill>
                <a:latin typeface="Cambria Math" panose="02040503050406030204" pitchFamily="18" charset="0"/>
                <a:ea typeface="Cambria Math" panose="02040503050406030204" pitchFamily="18" charset="0"/>
              </a:rPr>
              <a:t>=</a:t>
            </a:r>
            <a:r>
              <a:rPr lang="en-US" sz="2800" i="1" dirty="0">
                <a:solidFill>
                  <a:srgbClr val="0070C0"/>
                </a:solidFill>
              </a:rPr>
              <a:t> </a:t>
            </a:r>
            <a:r>
              <a:rPr lang="en-US" sz="2800" dirty="0">
                <a:solidFill>
                  <a:srgbClr val="0070C0"/>
                </a:solidFill>
              </a:rPr>
              <a:t>300. The</a:t>
            </a:r>
            <a:br>
              <a:rPr lang="en-US" sz="2800" dirty="0">
                <a:solidFill>
                  <a:srgbClr val="0070C0"/>
                </a:solidFill>
              </a:rPr>
            </a:br>
            <a:r>
              <a:rPr lang="en-US" sz="2800" dirty="0">
                <a:solidFill>
                  <a:srgbClr val="0070C0"/>
                </a:solidFill>
              </a:rPr>
              <a:t>price after the first discount is $300.</a:t>
            </a:r>
            <a:endParaRPr lang="en-IN" sz="2800" dirty="0">
              <a:solidFill>
                <a:srgbClr val="0070C0"/>
              </a:solidFill>
            </a:endParaRPr>
          </a:p>
        </p:txBody>
      </p:sp>
      <mc:AlternateContent xmlns:mc="http://schemas.openxmlformats.org/markup-compatibility/2006" xmlns:a14="http://schemas.microsoft.com/office/drawing/2010/main">
        <mc:Choice Requires="a14">
          <p:sp>
            <p:nvSpPr>
              <p:cNvPr id="16" name="Rectangle 15"/>
              <p:cNvSpPr/>
              <p:nvPr/>
            </p:nvSpPr>
            <p:spPr>
              <a:xfrm>
                <a:off x="2990443" y="4879438"/>
                <a:ext cx="1943930" cy="9105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300</m:t>
                          </m:r>
                        </m:num>
                        <m:den>
                          <m:r>
                            <a:rPr lang="en-US" sz="2800" b="0" i="1" smtClean="0">
                              <a:solidFill>
                                <a:schemeClr val="tx2"/>
                              </a:solidFill>
                              <a:latin typeface="Cambria Math" panose="02040503050406030204" pitchFamily="18" charset="0"/>
                            </a:rPr>
                            <m:t>375</m:t>
                          </m:r>
                        </m:den>
                      </m:f>
                      <m:r>
                        <a:rPr lang="en-US" sz="2800" i="1">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80</m:t>
                          </m:r>
                        </m:num>
                        <m:den>
                          <m:r>
                            <a:rPr lang="en-US" sz="2800" i="1">
                              <a:solidFill>
                                <a:schemeClr val="tx2"/>
                              </a:solidFill>
                              <a:latin typeface="Cambria Math" panose="02040503050406030204" pitchFamily="18" charset="0"/>
                            </a:rPr>
                            <m:t>100</m:t>
                          </m:r>
                        </m:den>
                      </m:f>
                    </m:oMath>
                  </m:oMathPara>
                </a14:m>
                <a:endParaRPr lang="en-US" sz="2800" dirty="0"/>
              </a:p>
            </p:txBody>
          </p:sp>
        </mc:Choice>
        <mc:Fallback xmlns="">
          <p:sp>
            <p:nvSpPr>
              <p:cNvPr id="16" name="Rectangle 15"/>
              <p:cNvSpPr>
                <a:spLocks noRot="1" noChangeAspect="1" noMove="1" noResize="1" noEditPoints="1" noAdjustHandles="1" noChangeArrowheads="1" noChangeShapeType="1" noTextEdit="1"/>
              </p:cNvSpPr>
              <p:nvPr/>
            </p:nvSpPr>
            <p:spPr>
              <a:xfrm>
                <a:off x="2990443" y="4879438"/>
                <a:ext cx="1943930" cy="910570"/>
              </a:xfrm>
              <a:prstGeom prst="rect">
                <a:avLst/>
              </a:prstGeom>
              <a:blipFill>
                <a:blip r:embed="rId4"/>
                <a:stretch>
                  <a:fillRect/>
                </a:stretch>
              </a:blipFill>
            </p:spPr>
            <p:txBody>
              <a:bodyPr/>
              <a:lstStyle/>
              <a:p>
                <a:r>
                  <a:rPr lang="en-US">
                    <a:noFill/>
                  </a:rPr>
                  <a:t> </a:t>
                </a:r>
              </a:p>
            </p:txBody>
          </p:sp>
        </mc:Fallback>
      </mc:AlternateContent>
      <p:pic>
        <p:nvPicPr>
          <p:cNvPr id="3" name="Picture 2"/>
          <p:cNvPicPr>
            <a:picLocks noChangeAspect="1"/>
          </p:cNvPicPr>
          <p:nvPr/>
        </p:nvPicPr>
        <p:blipFill>
          <a:blip r:embed="rId5"/>
          <a:stretch>
            <a:fillRect/>
          </a:stretch>
        </p:blipFill>
        <p:spPr>
          <a:xfrm>
            <a:off x="3021082" y="2407136"/>
            <a:ext cx="1882652" cy="2332240"/>
          </a:xfrm>
          <a:prstGeom prst="rect">
            <a:avLst/>
          </a:prstGeom>
        </p:spPr>
      </p:pic>
    </p:spTree>
    <p:extLst>
      <p:ext uri="{BB962C8B-B14F-4D97-AF65-F5344CB8AC3E}">
        <p14:creationId xmlns:p14="http://schemas.microsoft.com/office/powerpoint/2010/main" val="1951667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3" y="1616528"/>
            <a:ext cx="7884028" cy="463187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19238" indent="-1519238"/>
            <a:r>
              <a:rPr lang="en-US" sz="2800" b="1" dirty="0">
                <a:solidFill>
                  <a:schemeClr val="tx1"/>
                </a:solidFill>
              </a:rPr>
              <a:t>Step 2</a:t>
            </a:r>
            <a:r>
              <a:rPr lang="en-US" sz="2400" dirty="0"/>
              <a:t> </a:t>
            </a:r>
            <a:r>
              <a:rPr lang="en-US" sz="2800" dirty="0"/>
              <a:t> </a:t>
            </a:r>
            <a:r>
              <a:rPr lang="en-US" sz="2800" dirty="0">
                <a:solidFill>
                  <a:schemeClr val="tx1"/>
                </a:solidFill>
              </a:rPr>
              <a:t>Find the final price after the additional discount.</a:t>
            </a:r>
          </a:p>
          <a:p>
            <a:r>
              <a:rPr lang="en-US" sz="2800" dirty="0"/>
              <a:t>Because 100% now represents the price after the first discount, subtract the percent of the additional discount from 100%. The sale price is 100% − 30% or 70% of the price after the first discount. Then write a proportion and solve using ratio reasoning. Let </a:t>
            </a:r>
            <a:r>
              <a:rPr lang="en-US" sz="2800" i="1" dirty="0"/>
              <a:t>x </a:t>
            </a:r>
            <a:r>
              <a:rPr lang="en-US" sz="2800" dirty="0"/>
              <a:t>represent the sale price after the additional discount.</a:t>
            </a:r>
          </a:p>
        </p:txBody>
      </p:sp>
    </p:spTree>
    <p:extLst>
      <p:ext uri="{BB962C8B-B14F-4D97-AF65-F5344CB8AC3E}">
        <p14:creationId xmlns:p14="http://schemas.microsoft.com/office/powerpoint/2010/main" val="3478240026"/>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4" y="5411498"/>
            <a:ext cx="9386256" cy="9893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the final price of the tablet after both discounts were applied was $210.</a:t>
            </a:r>
          </a:p>
        </p:txBody>
      </p:sp>
      <p:sp>
        <p:nvSpPr>
          <p:cNvPr id="6" name="Content Placeholder 2">
            <a:extLst>
              <a:ext uri="{FF2B5EF4-FFF2-40B4-BE49-F238E27FC236}">
                <a16:creationId xmlns:a16="http://schemas.microsoft.com/office/drawing/2014/main" id="{D201104B-FD48-1B42-8014-F9EF2EB20A4F}"/>
              </a:ext>
            </a:extLst>
          </p:cNvPr>
          <p:cNvSpPr txBox="1">
            <a:spLocks/>
          </p:cNvSpPr>
          <p:nvPr/>
        </p:nvSpPr>
        <p:spPr>
          <a:xfrm>
            <a:off x="-670427" y="1266406"/>
            <a:ext cx="3224621"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sale price</a:t>
            </a:r>
          </a:p>
          <a:p>
            <a:pPr algn="r"/>
            <a:r>
              <a:rPr lang="en-IN" sz="2800" dirty="0">
                <a:solidFill>
                  <a:srgbClr val="0070C0"/>
                </a:solidFill>
              </a:rPr>
              <a:t>original price</a:t>
            </a:r>
          </a:p>
        </p:txBody>
      </p:sp>
      <mc:AlternateContent xmlns:mc="http://schemas.openxmlformats.org/markup-compatibility/2006" xmlns:a14="http://schemas.microsoft.com/office/drawing/2010/main">
        <mc:Choice Requires="a14">
          <p:sp>
            <p:nvSpPr>
              <p:cNvPr id="7" name="TextBox 6"/>
              <p:cNvSpPr txBox="1"/>
              <p:nvPr/>
            </p:nvSpPr>
            <p:spPr>
              <a:xfrm>
                <a:off x="2803376" y="1413718"/>
                <a:ext cx="1759264"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𝑥</m:t>
                          </m:r>
                        </m:num>
                        <m:den>
                          <m:r>
                            <a:rPr lang="en-US" sz="2800" b="0" i="1" smtClean="0">
                              <a:solidFill>
                                <a:schemeClr val="tx2"/>
                              </a:solidFill>
                              <a:latin typeface="Cambria Math" panose="02040503050406030204" pitchFamily="18" charset="0"/>
                            </a:rPr>
                            <m:t>300</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70</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803376" y="1413718"/>
                <a:ext cx="1759264" cy="809452"/>
              </a:xfrm>
              <a:prstGeom prst="rect">
                <a:avLst/>
              </a:prstGeom>
              <a:blipFill>
                <a:blip r:embed="rId4"/>
                <a:stretch>
                  <a:fillRect/>
                </a:stretch>
              </a:blipFill>
            </p:spPr>
            <p:txBody>
              <a:bodyPr/>
              <a:lstStyle/>
              <a:p>
                <a:r>
                  <a:rPr lang="en-US">
                    <a:noFill/>
                  </a:rPr>
                  <a:t> </a:t>
                </a:r>
              </a:p>
            </p:txBody>
          </p:sp>
        </mc:Fallback>
      </mc:AlternateContent>
      <p:sp>
        <p:nvSpPr>
          <p:cNvPr id="9" name="Right Brace 8"/>
          <p:cNvSpPr/>
          <p:nvPr/>
        </p:nvSpPr>
        <p:spPr>
          <a:xfrm>
            <a:off x="4515987" y="1420967"/>
            <a:ext cx="295835" cy="818237"/>
          </a:xfrm>
          <a:prstGeom prst="rightBrace">
            <a:avLst/>
          </a:prstGeom>
          <a:ln>
            <a:solidFill>
              <a:srgbClr val="0070C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10" name="Straight Arrow Connector 9"/>
          <p:cNvCxnSpPr/>
          <p:nvPr/>
        </p:nvCxnSpPr>
        <p:spPr>
          <a:xfrm>
            <a:off x="2478209" y="1554049"/>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2478209" y="2115707"/>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5270500" y="1495579"/>
            <a:ext cx="3556000" cy="523220"/>
          </a:xfrm>
          <a:prstGeom prst="rect">
            <a:avLst/>
          </a:prstGeom>
        </p:spPr>
        <p:txBody>
          <a:bodyPr wrap="square">
            <a:spAutoFit/>
          </a:bodyPr>
          <a:lstStyle/>
          <a:p>
            <a:r>
              <a:rPr lang="en-IN" sz="2800" dirty="0">
                <a:solidFill>
                  <a:srgbClr val="0070C0"/>
                </a:solidFill>
              </a:rPr>
              <a:t>Percent 	</a:t>
            </a:r>
          </a:p>
        </p:txBody>
      </p:sp>
      <p:sp>
        <p:nvSpPr>
          <p:cNvPr id="15" name="Rectangle 14"/>
          <p:cNvSpPr/>
          <p:nvPr/>
        </p:nvSpPr>
        <p:spPr>
          <a:xfrm>
            <a:off x="5254172" y="2614760"/>
            <a:ext cx="5196114" cy="1384995"/>
          </a:xfrm>
          <a:prstGeom prst="rect">
            <a:avLst/>
          </a:prstGeom>
        </p:spPr>
        <p:txBody>
          <a:bodyPr wrap="square">
            <a:spAutoFit/>
          </a:bodyPr>
          <a:lstStyle/>
          <a:p>
            <a:r>
              <a:rPr lang="en-US" sz="2800" dirty="0">
                <a:solidFill>
                  <a:srgbClr val="0070C0"/>
                </a:solidFill>
              </a:rPr>
              <a:t>Because 100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 = 300, multiply 70 by 3 to find the value of </a:t>
            </a:r>
            <a:r>
              <a:rPr lang="en-US" sz="2800" i="1" dirty="0">
                <a:solidFill>
                  <a:srgbClr val="0070C0"/>
                </a:solidFill>
              </a:rPr>
              <a:t>x</a:t>
            </a:r>
            <a:r>
              <a:rPr lang="en-US" sz="2800" dirty="0">
                <a:solidFill>
                  <a:srgbClr val="0070C0"/>
                </a:solidFill>
              </a:rPr>
              <a:t>.</a:t>
            </a:r>
            <a:endParaRPr lang="en-IN" sz="2800" dirty="0">
              <a:solidFill>
                <a:srgbClr val="0070C0"/>
              </a:solidFill>
            </a:endParaRPr>
          </a:p>
        </p:txBody>
      </p:sp>
      <p:sp>
        <p:nvSpPr>
          <p:cNvPr id="16" name="Rectangle 15"/>
          <p:cNvSpPr/>
          <p:nvPr/>
        </p:nvSpPr>
        <p:spPr>
          <a:xfrm>
            <a:off x="5254172" y="4498808"/>
            <a:ext cx="6277428" cy="523220"/>
          </a:xfrm>
          <a:prstGeom prst="rect">
            <a:avLst/>
          </a:prstGeom>
        </p:spPr>
        <p:txBody>
          <a:bodyPr wrap="square">
            <a:spAutoFit/>
          </a:bodyPr>
          <a:lstStyle/>
          <a:p>
            <a:r>
              <a:rPr lang="en-US" sz="2800" dirty="0">
                <a:solidFill>
                  <a:srgbClr val="0070C0"/>
                </a:solidFill>
              </a:rPr>
              <a:t>70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3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210, so, </a:t>
            </a:r>
            <a:r>
              <a:rPr lang="en-US" sz="2800" i="1" dirty="0">
                <a:solidFill>
                  <a:srgbClr val="0070C0"/>
                </a:solidFill>
              </a:rPr>
              <a:t>x </a:t>
            </a:r>
            <a:r>
              <a:rPr lang="en-US" sz="2800" dirty="0">
                <a:solidFill>
                  <a:srgbClr val="0070C0"/>
                </a:solidFill>
                <a:latin typeface="Cambria Math" panose="02040503050406030204" pitchFamily="18" charset="0"/>
                <a:ea typeface="Cambria Math" panose="02040503050406030204" pitchFamily="18" charset="0"/>
              </a:rPr>
              <a:t>=</a:t>
            </a:r>
            <a:r>
              <a:rPr lang="en-US" sz="2800" i="1" dirty="0">
                <a:solidFill>
                  <a:srgbClr val="0070C0"/>
                </a:solidFill>
              </a:rPr>
              <a:t> </a:t>
            </a:r>
            <a:r>
              <a:rPr lang="en-US" sz="2800" dirty="0">
                <a:solidFill>
                  <a:srgbClr val="0070C0"/>
                </a:solidFill>
              </a:rPr>
              <a:t>210.</a:t>
            </a:r>
            <a:endParaRPr lang="en-IN" sz="2800" dirty="0">
              <a:solidFill>
                <a:srgbClr val="0070C0"/>
              </a:solidFill>
            </a:endParaRPr>
          </a:p>
        </p:txBody>
      </p:sp>
      <mc:AlternateContent xmlns:mc="http://schemas.openxmlformats.org/markup-compatibility/2006" xmlns:a14="http://schemas.microsoft.com/office/drawing/2010/main">
        <mc:Choice Requires="a14">
          <p:sp>
            <p:nvSpPr>
              <p:cNvPr id="17" name="Rectangle 16"/>
              <p:cNvSpPr/>
              <p:nvPr/>
            </p:nvSpPr>
            <p:spPr>
              <a:xfrm>
                <a:off x="2711043" y="4551273"/>
                <a:ext cx="1943930" cy="9105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210</m:t>
                          </m:r>
                        </m:num>
                        <m:den>
                          <m:r>
                            <a:rPr lang="en-US" sz="2800" b="0" i="1" smtClean="0">
                              <a:solidFill>
                                <a:schemeClr val="tx2"/>
                              </a:solidFill>
                              <a:latin typeface="Cambria Math" panose="02040503050406030204" pitchFamily="18" charset="0"/>
                            </a:rPr>
                            <m:t>300</m:t>
                          </m:r>
                        </m:den>
                      </m:f>
                      <m:r>
                        <a:rPr lang="en-US" sz="2800" i="1">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70</m:t>
                          </m:r>
                        </m:num>
                        <m:den>
                          <m:r>
                            <a:rPr lang="en-US" sz="2800" i="1">
                              <a:solidFill>
                                <a:schemeClr val="tx2"/>
                              </a:solidFill>
                              <a:latin typeface="Cambria Math" panose="02040503050406030204" pitchFamily="18" charset="0"/>
                            </a:rPr>
                            <m:t>100</m:t>
                          </m:r>
                        </m:den>
                      </m:f>
                    </m:oMath>
                  </m:oMathPara>
                </a14:m>
                <a:endParaRPr lang="en-US" sz="2800" dirty="0"/>
              </a:p>
            </p:txBody>
          </p:sp>
        </mc:Choice>
        <mc:Fallback xmlns="">
          <p:sp>
            <p:nvSpPr>
              <p:cNvPr id="17" name="Rectangle 16"/>
              <p:cNvSpPr>
                <a:spLocks noRot="1" noChangeAspect="1" noMove="1" noResize="1" noEditPoints="1" noAdjustHandles="1" noChangeArrowheads="1" noChangeShapeType="1" noTextEdit="1"/>
              </p:cNvSpPr>
              <p:nvPr/>
            </p:nvSpPr>
            <p:spPr>
              <a:xfrm>
                <a:off x="2711043" y="4551273"/>
                <a:ext cx="1943930" cy="910570"/>
              </a:xfrm>
              <a:prstGeom prst="rect">
                <a:avLst/>
              </a:prstGeom>
              <a:blipFill>
                <a:blip r:embed="rId5"/>
                <a:stretch>
                  <a:fillRect/>
                </a:stretch>
              </a:blipFill>
            </p:spPr>
            <p:txBody>
              <a:bodyPr/>
              <a:lstStyle/>
              <a:p>
                <a:r>
                  <a:rPr lang="en-US">
                    <a:noFill/>
                  </a:rPr>
                  <a:t> </a:t>
                </a:r>
              </a:p>
            </p:txBody>
          </p:sp>
        </mc:Fallback>
      </mc:AlternateContent>
      <p:pic>
        <p:nvPicPr>
          <p:cNvPr id="3" name="Picture 2"/>
          <p:cNvPicPr>
            <a:picLocks noChangeAspect="1"/>
          </p:cNvPicPr>
          <p:nvPr/>
        </p:nvPicPr>
        <p:blipFill>
          <a:blip r:embed="rId6"/>
          <a:stretch>
            <a:fillRect/>
          </a:stretch>
        </p:blipFill>
        <p:spPr>
          <a:xfrm>
            <a:off x="2581440" y="2366073"/>
            <a:ext cx="1981200" cy="2235544"/>
          </a:xfrm>
          <a:prstGeom prst="rect">
            <a:avLst/>
          </a:prstGeom>
        </p:spPr>
      </p:pic>
    </p:spTree>
    <p:extLst>
      <p:ext uri="{BB962C8B-B14F-4D97-AF65-F5344CB8AC3E}">
        <p14:creationId xmlns:p14="http://schemas.microsoft.com/office/powerpoint/2010/main" val="4003786621"/>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49327" cy="24196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The final price had a discount of 20% followed by a discount of 30%. Is this the same as finding 20% + 30% or 50% of the original price? Use the values in the Example to justify your reasoning. </a:t>
            </a:r>
            <a:endParaRPr lang="en-US" sz="2800" dirty="0">
              <a:latin typeface="+mj-lt"/>
            </a:endParaRPr>
          </a:p>
        </p:txBody>
      </p:sp>
    </p:spTree>
    <p:extLst>
      <p:ext uri="{BB962C8B-B14F-4D97-AF65-F5344CB8AC3E}">
        <p14:creationId xmlns:p14="http://schemas.microsoft.com/office/powerpoint/2010/main" val="151302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184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clothing store marked all of their summer clothes down 50%. A sign in the store indicates that an additional 20% is to be taken off clearance prices. What is the final price of a top that originally sold for $58? </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Tree>
    <p:extLst>
      <p:ext uri="{BB962C8B-B14F-4D97-AF65-F5344CB8AC3E}">
        <p14:creationId xmlns:p14="http://schemas.microsoft.com/office/powerpoint/2010/main" val="292923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184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clothing store marked all of their summer clothes down 50%. A sign in the store indicates that an additional 20% is to be taken off clearance prices. What is the final price of a top that originally sold for $58? </a:t>
            </a:r>
          </a:p>
          <a:p>
            <a:r>
              <a:rPr lang="en-IN" sz="2800" dirty="0">
                <a:solidFill>
                  <a:srgbClr val="FF0000"/>
                </a:solidFill>
              </a:rPr>
              <a:t>$23.20</a:t>
            </a:r>
            <a:r>
              <a:rPr lang="en-US" sz="2800" dirty="0"/>
              <a:t> </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Combined Discounts</a:t>
            </a:r>
          </a:p>
        </p:txBody>
      </p:sp>
    </p:spTree>
    <p:extLst>
      <p:ext uri="{BB962C8B-B14F-4D97-AF65-F5344CB8AC3E}">
        <p14:creationId xmlns:p14="http://schemas.microsoft.com/office/powerpoint/2010/main" val="401876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3" y="1322098"/>
            <a:ext cx="9304614" cy="35293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Sandy has a 25% discount coupon for athletic equipment. She buys hockey equipment for a final price of $172.50. </a:t>
            </a:r>
          </a:p>
          <a:p>
            <a:r>
              <a:rPr lang="en-US" sz="2800" b="1" dirty="0">
                <a:solidFill>
                  <a:schemeClr val="tx1"/>
                </a:solidFill>
              </a:rPr>
              <a:t>What is the original price?</a:t>
            </a:r>
          </a:p>
        </p:txBody>
      </p:sp>
    </p:spTree>
    <p:extLst>
      <p:ext uri="{BB962C8B-B14F-4D97-AF65-F5344CB8AC3E}">
        <p14:creationId xmlns:p14="http://schemas.microsoft.com/office/powerpoint/2010/main" val="581375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49327" cy="24196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pPr>
              <a:spcBef>
                <a:spcPts val="600"/>
              </a:spcBef>
            </a:pPr>
            <a:r>
              <a:rPr lang="en-US" sz="2800" dirty="0"/>
              <a:t>Are you trying to find the part, percent, or whole? </a:t>
            </a:r>
            <a:endParaRPr lang="en-US" sz="2800" dirty="0">
              <a:latin typeface="+mj-lt"/>
            </a:endParaRPr>
          </a:p>
        </p:txBody>
      </p:sp>
    </p:spTree>
    <p:extLst>
      <p:ext uri="{BB962C8B-B14F-4D97-AF65-F5344CB8AC3E}">
        <p14:creationId xmlns:p14="http://schemas.microsoft.com/office/powerpoint/2010/main" val="60133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3" y="1681843"/>
            <a:ext cx="8863742" cy="25243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If the amount of the discount is 25%, the sale price is 100% </a:t>
            </a:r>
            <a:r>
              <a:rPr lang="en-US" sz="2800" dirty="0">
                <a:latin typeface="Arial" panose="020B0604020202020204" pitchFamily="34" charset="0"/>
                <a:cs typeface="Arial" panose="020B0604020202020204" pitchFamily="34" charset="0"/>
              </a:rPr>
              <a:t>−</a:t>
            </a:r>
            <a:r>
              <a:rPr lang="en-US" sz="2800" dirty="0"/>
              <a:t> 25%, or 75%, of the original price. So, 75% of the original price is $172.50.</a:t>
            </a:r>
          </a:p>
          <a:p>
            <a:r>
              <a:rPr lang="en-US" sz="2800" dirty="0"/>
              <a:t>Write a proportion and solve using ratio reasoning. Let </a:t>
            </a:r>
            <a:r>
              <a:rPr lang="en-US" sz="2800" i="1" dirty="0"/>
              <a:t>x</a:t>
            </a:r>
            <a:r>
              <a:rPr lang="en-US" sz="2800" dirty="0"/>
              <a:t> represent the original price.</a:t>
            </a:r>
          </a:p>
        </p:txBody>
      </p:sp>
    </p:spTree>
    <p:extLst>
      <p:ext uri="{BB962C8B-B14F-4D97-AF65-F5344CB8AC3E}">
        <p14:creationId xmlns:p14="http://schemas.microsoft.com/office/powerpoint/2010/main" val="966011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8586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
        <p:nvSpPr>
          <p:cNvPr id="8" name="Content Placeholder 2">
            <a:extLst>
              <a:ext uri="{FF2B5EF4-FFF2-40B4-BE49-F238E27FC236}">
                <a16:creationId xmlns:a16="http://schemas.microsoft.com/office/drawing/2014/main" id="{66BD4E7D-0912-754B-9237-13B457F2A578}"/>
              </a:ext>
            </a:extLst>
          </p:cNvPr>
          <p:cNvSpPr txBox="1">
            <a:spLocks/>
          </p:cNvSpPr>
          <p:nvPr/>
        </p:nvSpPr>
        <p:spPr>
          <a:xfrm>
            <a:off x="459873" y="5894098"/>
            <a:ext cx="11313027" cy="5956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the original price of the hockey equipment is $230.</a:t>
            </a:r>
          </a:p>
        </p:txBody>
      </p:sp>
      <p:sp>
        <p:nvSpPr>
          <p:cNvPr id="6" name="Content Placeholder 2">
            <a:extLst>
              <a:ext uri="{FF2B5EF4-FFF2-40B4-BE49-F238E27FC236}">
                <a16:creationId xmlns:a16="http://schemas.microsoft.com/office/drawing/2014/main" id="{D201104B-FD48-1B42-8014-F9EF2EB20A4F}"/>
              </a:ext>
            </a:extLst>
          </p:cNvPr>
          <p:cNvSpPr txBox="1">
            <a:spLocks/>
          </p:cNvSpPr>
          <p:nvPr/>
        </p:nvSpPr>
        <p:spPr>
          <a:xfrm>
            <a:off x="-754247" y="1372782"/>
            <a:ext cx="3224621" cy="98156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IN" sz="2800" dirty="0">
                <a:solidFill>
                  <a:srgbClr val="0070C0"/>
                </a:solidFill>
              </a:rPr>
              <a:t>sale price</a:t>
            </a:r>
          </a:p>
          <a:p>
            <a:pPr algn="r"/>
            <a:r>
              <a:rPr lang="en-IN" sz="2800" dirty="0">
                <a:solidFill>
                  <a:srgbClr val="0070C0"/>
                </a:solidFill>
              </a:rPr>
              <a:t>original price</a:t>
            </a:r>
          </a:p>
        </p:txBody>
      </p:sp>
      <mc:AlternateContent xmlns:mc="http://schemas.openxmlformats.org/markup-compatibility/2006" xmlns:a14="http://schemas.microsoft.com/office/drawing/2010/main">
        <mc:Choice Requires="a14">
          <p:sp>
            <p:nvSpPr>
              <p:cNvPr id="7" name="TextBox 6"/>
              <p:cNvSpPr txBox="1"/>
              <p:nvPr/>
            </p:nvSpPr>
            <p:spPr>
              <a:xfrm>
                <a:off x="2719556" y="1520094"/>
                <a:ext cx="2230547" cy="8182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172.50</m:t>
                          </m:r>
                        </m:num>
                        <m:den>
                          <m:r>
                            <m:rPr>
                              <m:nor/>
                            </m:rPr>
                            <a:rPr lang="en-IN" sz="2800" i="1" dirty="0" smtClean="0">
                              <a:solidFill>
                                <a:schemeClr val="tx2"/>
                              </a:solidFill>
                            </a:rPr>
                            <m:t>x</m:t>
                          </m:r>
                        </m:den>
                      </m:f>
                      <m:r>
                        <a:rPr lang="en-US" sz="2800" b="0" i="1" smtClean="0">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75</m:t>
                          </m:r>
                        </m:num>
                        <m:den>
                          <m:r>
                            <a:rPr lang="en-US" sz="2800" i="1">
                              <a:solidFill>
                                <a:schemeClr val="tx2"/>
                              </a:solidFill>
                              <a:latin typeface="Cambria Math" panose="02040503050406030204" pitchFamily="18" charset="0"/>
                            </a:rPr>
                            <m:t>10</m:t>
                          </m:r>
                          <m:r>
                            <a:rPr lang="en-US" sz="2800" b="0" i="1" smtClean="0">
                              <a:solidFill>
                                <a:schemeClr val="tx2"/>
                              </a:solidFill>
                              <a:latin typeface="Cambria Math" panose="02040503050406030204" pitchFamily="18" charset="0"/>
                            </a:rPr>
                            <m:t>0</m:t>
                          </m:r>
                        </m:den>
                      </m:f>
                    </m:oMath>
                  </m:oMathPara>
                </a14:m>
                <a:endParaRPr lang="en-IN" sz="2800" dirty="0">
                  <a:solidFill>
                    <a:schemeClr val="tx2"/>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719556" y="1520094"/>
                <a:ext cx="2230547" cy="818237"/>
              </a:xfrm>
              <a:prstGeom prst="rect">
                <a:avLst/>
              </a:prstGeom>
              <a:blipFill>
                <a:blip r:embed="rId3"/>
                <a:stretch>
                  <a:fillRect/>
                </a:stretch>
              </a:blipFill>
            </p:spPr>
            <p:txBody>
              <a:bodyPr/>
              <a:lstStyle/>
              <a:p>
                <a:r>
                  <a:rPr lang="en-US">
                    <a:noFill/>
                  </a:rPr>
                  <a:t> </a:t>
                </a:r>
              </a:p>
            </p:txBody>
          </p:sp>
        </mc:Fallback>
      </mc:AlternateContent>
      <p:sp>
        <p:nvSpPr>
          <p:cNvPr id="9" name="Right Brace 8"/>
          <p:cNvSpPr/>
          <p:nvPr/>
        </p:nvSpPr>
        <p:spPr>
          <a:xfrm>
            <a:off x="4990967" y="1527343"/>
            <a:ext cx="295835" cy="818237"/>
          </a:xfrm>
          <a:prstGeom prst="rightBrace">
            <a:avLst/>
          </a:prstGeom>
          <a:ln>
            <a:solidFill>
              <a:srgbClr val="0070C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IN" b="1" dirty="0">
              <a:ln w="0"/>
              <a:effectLst>
                <a:outerShdw blurRad="38100" dist="19050" dir="2700000" algn="tl" rotWithShape="0">
                  <a:schemeClr val="dk1">
                    <a:alpha val="40000"/>
                  </a:schemeClr>
                </a:outerShdw>
              </a:effectLst>
            </a:endParaRPr>
          </a:p>
        </p:txBody>
      </p:sp>
      <p:cxnSp>
        <p:nvCxnSpPr>
          <p:cNvPr id="10" name="Straight Arrow Connector 9"/>
          <p:cNvCxnSpPr/>
          <p:nvPr/>
        </p:nvCxnSpPr>
        <p:spPr>
          <a:xfrm>
            <a:off x="2394389" y="1660425"/>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2394389" y="2222083"/>
            <a:ext cx="367124" cy="1821"/>
          </a:xfrm>
          <a:prstGeom prst="straightConnector1">
            <a:avLst/>
          </a:prstGeom>
          <a:ln>
            <a:solidFill>
              <a:srgbClr val="0070C0"/>
            </a:solidFill>
            <a:tailEnd type="triangle"/>
          </a:ln>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5354154" y="1660425"/>
            <a:ext cx="3556000" cy="523220"/>
          </a:xfrm>
          <a:prstGeom prst="rect">
            <a:avLst/>
          </a:prstGeom>
        </p:spPr>
        <p:txBody>
          <a:bodyPr wrap="square">
            <a:spAutoFit/>
          </a:bodyPr>
          <a:lstStyle/>
          <a:p>
            <a:r>
              <a:rPr lang="en-IN" sz="2800" dirty="0">
                <a:solidFill>
                  <a:srgbClr val="0070C0"/>
                </a:solidFill>
              </a:rPr>
              <a:t>Percent 	</a:t>
            </a:r>
          </a:p>
        </p:txBody>
      </p:sp>
      <p:sp>
        <p:nvSpPr>
          <p:cNvPr id="15" name="Rectangle 14"/>
          <p:cNvSpPr/>
          <p:nvPr/>
        </p:nvSpPr>
        <p:spPr>
          <a:xfrm>
            <a:off x="5337826" y="3020906"/>
            <a:ext cx="5196114" cy="1384995"/>
          </a:xfrm>
          <a:prstGeom prst="rect">
            <a:avLst/>
          </a:prstGeom>
        </p:spPr>
        <p:txBody>
          <a:bodyPr wrap="square">
            <a:spAutoFit/>
          </a:bodyPr>
          <a:lstStyle/>
          <a:p>
            <a:r>
              <a:rPr lang="en-US" sz="2800" dirty="0">
                <a:solidFill>
                  <a:srgbClr val="0070C0"/>
                </a:solidFill>
              </a:rPr>
              <a:t>Because 75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2.3 = 172.50, multiply 100 by 2.3 to find the value of </a:t>
            </a:r>
            <a:r>
              <a:rPr lang="en-US" sz="2800" i="1" dirty="0">
                <a:solidFill>
                  <a:srgbClr val="0070C0"/>
                </a:solidFill>
              </a:rPr>
              <a:t>x</a:t>
            </a:r>
            <a:r>
              <a:rPr lang="en-US" sz="2800" dirty="0">
                <a:solidFill>
                  <a:srgbClr val="0070C0"/>
                </a:solidFill>
              </a:rPr>
              <a:t>.</a:t>
            </a:r>
            <a:endParaRPr lang="en-IN" sz="2800" dirty="0">
              <a:solidFill>
                <a:srgbClr val="0070C0"/>
              </a:solidFill>
            </a:endParaRPr>
          </a:p>
        </p:txBody>
      </p:sp>
      <p:sp>
        <p:nvSpPr>
          <p:cNvPr id="16" name="Rectangle 15"/>
          <p:cNvSpPr/>
          <p:nvPr/>
        </p:nvSpPr>
        <p:spPr>
          <a:xfrm>
            <a:off x="5337826" y="5260554"/>
            <a:ext cx="5076174" cy="523220"/>
          </a:xfrm>
          <a:prstGeom prst="rect">
            <a:avLst/>
          </a:prstGeom>
        </p:spPr>
        <p:txBody>
          <a:bodyPr wrap="square">
            <a:spAutoFit/>
          </a:bodyPr>
          <a:lstStyle/>
          <a:p>
            <a:r>
              <a:rPr lang="en-US" sz="2800" dirty="0">
                <a:solidFill>
                  <a:srgbClr val="0070C0"/>
                </a:solidFill>
              </a:rPr>
              <a:t>100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2.3 </a:t>
            </a:r>
            <a:r>
              <a:rPr lang="en-US" sz="2800" dirty="0">
                <a:solidFill>
                  <a:srgbClr val="0070C0"/>
                </a:solidFill>
                <a:latin typeface="Cambria Math" panose="02040503050406030204" pitchFamily="18" charset="0"/>
                <a:ea typeface="Cambria Math" panose="02040503050406030204" pitchFamily="18" charset="0"/>
              </a:rPr>
              <a:t>=</a:t>
            </a:r>
            <a:r>
              <a:rPr lang="en-US" sz="2800" dirty="0">
                <a:solidFill>
                  <a:srgbClr val="0070C0"/>
                </a:solidFill>
              </a:rPr>
              <a:t> 230, so, </a:t>
            </a:r>
            <a:r>
              <a:rPr lang="en-US" sz="2800" i="1" dirty="0">
                <a:solidFill>
                  <a:srgbClr val="0070C0"/>
                </a:solidFill>
              </a:rPr>
              <a:t>x </a:t>
            </a:r>
            <a:r>
              <a:rPr lang="en-US" sz="2800" dirty="0">
                <a:solidFill>
                  <a:srgbClr val="0070C0"/>
                </a:solidFill>
                <a:latin typeface="Cambria Math" panose="02040503050406030204" pitchFamily="18" charset="0"/>
                <a:ea typeface="Cambria Math" panose="02040503050406030204" pitchFamily="18" charset="0"/>
              </a:rPr>
              <a:t>=</a:t>
            </a:r>
            <a:r>
              <a:rPr lang="en-US" sz="2800" i="1" dirty="0">
                <a:solidFill>
                  <a:srgbClr val="0070C0"/>
                </a:solidFill>
              </a:rPr>
              <a:t> </a:t>
            </a:r>
            <a:r>
              <a:rPr lang="en-US" sz="2800" dirty="0">
                <a:solidFill>
                  <a:srgbClr val="0070C0"/>
                </a:solidFill>
              </a:rPr>
              <a:t>230.</a:t>
            </a:r>
            <a:endParaRPr lang="en-IN" sz="2800" dirty="0">
              <a:solidFill>
                <a:srgbClr val="0070C0"/>
              </a:solidFill>
            </a:endParaRPr>
          </a:p>
        </p:txBody>
      </p:sp>
      <mc:AlternateContent xmlns:mc="http://schemas.openxmlformats.org/markup-compatibility/2006" xmlns:a14="http://schemas.microsoft.com/office/drawing/2010/main">
        <mc:Choice Requires="a14">
          <p:sp>
            <p:nvSpPr>
              <p:cNvPr id="17" name="Rectangle 16"/>
              <p:cNvSpPr/>
              <p:nvPr/>
            </p:nvSpPr>
            <p:spPr>
              <a:xfrm>
                <a:off x="2590337" y="4903245"/>
                <a:ext cx="2415213" cy="9105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IN" sz="2800" i="1" smtClean="0">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172.50</m:t>
                          </m:r>
                        </m:num>
                        <m:den>
                          <m:r>
                            <a:rPr lang="en-US" sz="2800" b="0" i="1" smtClean="0">
                              <a:solidFill>
                                <a:schemeClr val="tx2"/>
                              </a:solidFill>
                              <a:latin typeface="Cambria Math" panose="02040503050406030204" pitchFamily="18" charset="0"/>
                            </a:rPr>
                            <m:t>230</m:t>
                          </m:r>
                        </m:den>
                      </m:f>
                      <m:r>
                        <a:rPr lang="en-US" sz="2800" i="1">
                          <a:solidFill>
                            <a:schemeClr val="tx2"/>
                          </a:solidFill>
                          <a:latin typeface="Cambria Math" panose="02040503050406030204" pitchFamily="18" charset="0"/>
                        </a:rPr>
                        <m:t>=</m:t>
                      </m:r>
                      <m:f>
                        <m:fPr>
                          <m:ctrlPr>
                            <a:rPr lang="en-IN" sz="2800" i="1">
                              <a:solidFill>
                                <a:schemeClr val="tx2"/>
                              </a:solidFill>
                              <a:latin typeface="Cambria Math" panose="02040503050406030204" pitchFamily="18" charset="0"/>
                            </a:rPr>
                          </m:ctrlPr>
                        </m:fPr>
                        <m:num>
                          <m:r>
                            <a:rPr lang="en-US" sz="2800" b="0" i="1" smtClean="0">
                              <a:solidFill>
                                <a:schemeClr val="tx2"/>
                              </a:solidFill>
                              <a:latin typeface="Cambria Math" panose="02040503050406030204" pitchFamily="18" charset="0"/>
                            </a:rPr>
                            <m:t>75</m:t>
                          </m:r>
                        </m:num>
                        <m:den>
                          <m:r>
                            <a:rPr lang="en-US" sz="2800" i="1">
                              <a:solidFill>
                                <a:schemeClr val="tx2"/>
                              </a:solidFill>
                              <a:latin typeface="Cambria Math" panose="02040503050406030204" pitchFamily="18" charset="0"/>
                            </a:rPr>
                            <m:t>100</m:t>
                          </m:r>
                        </m:den>
                      </m:f>
                    </m:oMath>
                  </m:oMathPara>
                </a14:m>
                <a:endParaRPr lang="en-US" sz="2800" dirty="0"/>
              </a:p>
            </p:txBody>
          </p:sp>
        </mc:Choice>
        <mc:Fallback xmlns="">
          <p:sp>
            <p:nvSpPr>
              <p:cNvPr id="17" name="Rectangle 16"/>
              <p:cNvSpPr>
                <a:spLocks noRot="1" noChangeAspect="1" noMove="1" noResize="1" noEditPoints="1" noAdjustHandles="1" noChangeArrowheads="1" noChangeShapeType="1" noTextEdit="1"/>
              </p:cNvSpPr>
              <p:nvPr/>
            </p:nvSpPr>
            <p:spPr>
              <a:xfrm>
                <a:off x="2590337" y="4903245"/>
                <a:ext cx="2415213" cy="910570"/>
              </a:xfrm>
              <a:prstGeom prst="rect">
                <a:avLst/>
              </a:prstGeom>
              <a:blipFill>
                <a:blip r:embed="rId4"/>
                <a:stretch>
                  <a:fillRect/>
                </a:stretch>
              </a:blipFill>
            </p:spPr>
            <p:txBody>
              <a:bodyPr/>
              <a:lstStyle/>
              <a:p>
                <a:r>
                  <a:rPr lang="en-US">
                    <a:noFill/>
                  </a:rPr>
                  <a:t> </a:t>
                </a:r>
              </a:p>
            </p:txBody>
          </p:sp>
        </mc:Fallback>
      </mc:AlternateContent>
      <p:pic>
        <p:nvPicPr>
          <p:cNvPr id="2" name="Picture 1"/>
          <p:cNvPicPr>
            <a:picLocks noChangeAspect="1"/>
          </p:cNvPicPr>
          <p:nvPr/>
        </p:nvPicPr>
        <p:blipFill>
          <a:blip r:embed="rId5"/>
          <a:stretch>
            <a:fillRect/>
          </a:stretch>
        </p:blipFill>
        <p:spPr>
          <a:xfrm>
            <a:off x="2829125" y="2537528"/>
            <a:ext cx="2120978" cy="2285434"/>
          </a:xfrm>
          <a:prstGeom prst="rect">
            <a:avLst/>
          </a:prstGeom>
        </p:spPr>
      </p:pic>
    </p:spTree>
    <p:extLst>
      <p:ext uri="{BB962C8B-B14F-4D97-AF65-F5344CB8AC3E}">
        <p14:creationId xmlns:p14="http://schemas.microsoft.com/office/powerpoint/2010/main" val="678387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49327" cy="24196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When writing the proportion, why is the percent 75 out of 100 instead of 25 out of 100? </a:t>
            </a:r>
            <a:endParaRPr lang="en-US" sz="2800" dirty="0">
              <a:latin typeface="+mj-lt"/>
            </a:endParaRPr>
          </a:p>
        </p:txBody>
      </p:sp>
    </p:spTree>
    <p:extLst>
      <p:ext uri="{BB962C8B-B14F-4D97-AF65-F5344CB8AC3E}">
        <p14:creationId xmlns:p14="http://schemas.microsoft.com/office/powerpoint/2010/main" val="1296036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7704412" cy="4184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pair of running shoes is on sale for $125.99. If the sale price is discounted 9% from the original price, what is the original price? Round to the nearest cent.</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Tree>
    <p:extLst>
      <p:ext uri="{BB962C8B-B14F-4D97-AF65-F5344CB8AC3E}">
        <p14:creationId xmlns:p14="http://schemas.microsoft.com/office/powerpoint/2010/main" val="1202612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7622770" cy="4184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pair of running shoes is on sale for $125.99. If the sale price is discounted 9% from the original price, what is the original price? Round to the nearest cent.</a:t>
            </a:r>
          </a:p>
          <a:p>
            <a:r>
              <a:rPr lang="en-IN" sz="2800" dirty="0">
                <a:solidFill>
                  <a:srgbClr val="FF0000"/>
                </a:solidFill>
              </a:rPr>
              <a:t>$138.45</a:t>
            </a:r>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the Original Price</a:t>
            </a:r>
          </a:p>
        </p:txBody>
      </p:sp>
    </p:spTree>
    <p:extLst>
      <p:ext uri="{BB962C8B-B14F-4D97-AF65-F5344CB8AC3E}">
        <p14:creationId xmlns:p14="http://schemas.microsoft.com/office/powerpoint/2010/main" val="2516589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Shopping</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A548539F-CD2F-4514-BBC5-AA0A03C4D774}"/>
                  </a:ext>
                </a:extLst>
              </p:cNvPr>
              <p:cNvSpPr txBox="1">
                <a:spLocks/>
              </p:cNvSpPr>
              <p:nvPr/>
            </p:nvSpPr>
            <p:spPr>
              <a:xfrm>
                <a:off x="459871" y="1533922"/>
                <a:ext cx="10335129" cy="331204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pPr>
                <a:r>
                  <a:rPr lang="en-US" sz="2800" dirty="0"/>
                  <a:t>The Wares want to buy a new computer. Store A has a regular price of $1,300 and is offering a discount of 20%. Store B has a regular price of $1,089 with no discount. They want to purchase</a:t>
                </a:r>
              </a:p>
              <a:p>
                <a:pPr>
                  <a:lnSpc>
                    <a:spcPts val="3200"/>
                  </a:lnSpc>
                </a:pPr>
                <a:r>
                  <a:rPr lang="en-US" sz="2800" dirty="0"/>
                  <a:t>the computer that is less expensive. If there is a 7</a:t>
                </a:r>
                <a14:m>
                  <m:oMath xmlns:m="http://schemas.openxmlformats.org/officeDocument/2006/math">
                    <m:f>
                      <m:fPr>
                        <m:ctrlPr>
                          <a:rPr lang="en-US" sz="2800" i="1">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1</m:t>
                        </m:r>
                      </m:num>
                      <m:den>
                        <m:r>
                          <a:rPr lang="en-US" sz="2800" b="0" i="1" smtClean="0">
                            <a:latin typeface="Cambria Math" panose="02040503050406030204" pitchFamily="18" charset="0"/>
                            <a:ea typeface="Cambria Math" panose="02040503050406030204" pitchFamily="18" charset="0"/>
                          </a:rPr>
                          <m:t>4</m:t>
                        </m:r>
                      </m:den>
                    </m:f>
                  </m:oMath>
                </a14:m>
                <a:r>
                  <a:rPr lang="en-US" sz="2800" dirty="0"/>
                  <a:t> % sales tax </a:t>
                </a:r>
              </a:p>
              <a:p>
                <a:pPr>
                  <a:lnSpc>
                    <a:spcPts val="3200"/>
                  </a:lnSpc>
                </a:pPr>
                <a:r>
                  <a:rPr lang="en-US" sz="2800" dirty="0"/>
                  <a:t>in their city, at which store should they buy their computer, and how much money will they save if they buy at that store instead of the other store?</a:t>
                </a:r>
              </a:p>
            </p:txBody>
          </p:sp>
        </mc:Choice>
        <mc:Fallback xmlns="">
          <p:sp>
            <p:nvSpPr>
              <p:cNvPr id="6" name="Content Placeholder 2">
                <a:extLst>
                  <a:ext uri="{FF2B5EF4-FFF2-40B4-BE49-F238E27FC236}">
                    <a16:creationId xmlns:a16="http://schemas.microsoft.com/office/drawing/2014/main" id="{A548539F-CD2F-4514-BBC5-AA0A03C4D774}"/>
                  </a:ext>
                </a:extLst>
              </p:cNvPr>
              <p:cNvSpPr txBox="1">
                <a:spLocks noRot="1" noChangeAspect="1" noMove="1" noResize="1" noEditPoints="1" noAdjustHandles="1" noChangeArrowheads="1" noChangeShapeType="1" noTextEdit="1"/>
              </p:cNvSpPr>
              <p:nvPr/>
            </p:nvSpPr>
            <p:spPr>
              <a:xfrm>
                <a:off x="459871" y="1533922"/>
                <a:ext cx="10335129" cy="3312042"/>
              </a:xfrm>
              <a:prstGeom prst="rect">
                <a:avLst/>
              </a:prstGeom>
              <a:blipFill>
                <a:blip r:embed="rId4"/>
                <a:stretch>
                  <a:fillRect l="-1179" t="-2762" r="-413" b="-2947"/>
                </a:stretch>
              </a:blipFill>
            </p:spPr>
            <p:txBody>
              <a:bodyPr/>
              <a:lstStyle/>
              <a:p>
                <a:r>
                  <a:rPr lang="en-US">
                    <a:noFill/>
                  </a:rPr>
                  <a:t> </a:t>
                </a:r>
              </a:p>
            </p:txBody>
          </p:sp>
        </mc:Fallback>
      </mc:AlternateContent>
    </p:spTree>
    <p:extLst>
      <p:ext uri="{BB962C8B-B14F-4D97-AF65-F5344CB8AC3E}">
        <p14:creationId xmlns:p14="http://schemas.microsoft.com/office/powerpoint/2010/main" val="1635945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Shopping</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1707846"/>
            <a:ext cx="8132798" cy="145099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How can you quickly determine which computer will be cheaper before the sales tax is applied? </a:t>
            </a:r>
            <a:endParaRPr lang="en-US" sz="2800" dirty="0">
              <a:latin typeface="+mj-lt"/>
            </a:endParaRPr>
          </a:p>
        </p:txBody>
      </p:sp>
    </p:spTree>
    <p:extLst>
      <p:ext uri="{BB962C8B-B14F-4D97-AF65-F5344CB8AC3E}">
        <p14:creationId xmlns:p14="http://schemas.microsoft.com/office/powerpoint/2010/main" val="421243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7668127" cy="42611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bike shop has two road bikes on sale. The Road Warrior has a regular price of $379 and is discounted 25%. The Road Racer has a regular price of $320 and is discounted 12%. If the sales tax rate is 6.5%, which bike has the less expensive sale price? How much will you save by buying that bike? </a:t>
            </a:r>
          </a:p>
          <a:p>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Shopping</a:t>
            </a:r>
          </a:p>
        </p:txBody>
      </p:sp>
    </p:spTree>
    <p:extLst>
      <p:ext uri="{BB962C8B-B14F-4D97-AF65-F5344CB8AC3E}">
        <p14:creationId xmlns:p14="http://schemas.microsoft.com/office/powerpoint/2010/main" val="1427166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7668127" cy="42611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 bike shop has two road bikes on sale. The Road Warrior has a regular price of $379 and is discounted 25%. The Road Racer has a regular price of $320 and is discounted 12%. If the sales tax rate is 6.5%, which bike has the less expensive sale price? How much will you save by buying that bike? </a:t>
            </a:r>
          </a:p>
          <a:p>
            <a:r>
              <a:rPr lang="en-US" sz="2800" dirty="0">
                <a:solidFill>
                  <a:srgbClr val="FF0000"/>
                </a:solidFill>
              </a:rPr>
              <a:t>Road Racer; you would save $2.82.</a:t>
            </a:r>
          </a:p>
          <a:p>
            <a:endParaRPr lang="en-US" sz="2800" dirty="0">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Shopping</a:t>
            </a:r>
          </a:p>
        </p:txBody>
      </p:sp>
    </p:spTree>
    <p:extLst>
      <p:ext uri="{BB962C8B-B14F-4D97-AF65-F5344CB8AC3E}">
        <p14:creationId xmlns:p14="http://schemas.microsoft.com/office/powerpoint/2010/main" val="147201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8390512"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Write a paragraph explaining why a 30% discount is not the same as a 20% discount plus an additional 10% discount. Which is the better discount?</a:t>
            </a:r>
            <a:endParaRPr lang="en-US" sz="2800" dirty="0">
              <a:latin typeface="+mj-lt"/>
            </a:endParaRPr>
          </a:p>
        </p:txBody>
      </p:sp>
    </p:spTree>
    <p:extLst>
      <p:ext uri="{BB962C8B-B14F-4D97-AF65-F5344CB8AC3E}">
        <p14:creationId xmlns:p14="http://schemas.microsoft.com/office/powerpoint/2010/main" val="3422739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1" y="1127496"/>
            <a:ext cx="10380849" cy="493040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Suppose you see a T-shirt you would like to buy that was originally $19.99 and is on sale for 25% off. You have $15 with you. Will you have enough money to buy the T-shirt, before tax? Write a mathematical argument that can be used to defend your solution.</a:t>
            </a:r>
          </a:p>
        </p:txBody>
      </p:sp>
    </p:spTree>
    <p:extLst>
      <p:ext uri="{BB962C8B-B14F-4D97-AF65-F5344CB8AC3E}">
        <p14:creationId xmlns:p14="http://schemas.microsoft.com/office/powerpoint/2010/main" val="2078915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1" y="1127496"/>
            <a:ext cx="10380849" cy="493040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Suppose you see a T-shirt you would like to buy that was originally $19.99 and is on sale for 25% off. You have $15 with you. Will you have enough money to buy the T-shirt, before tax? Write a mathematical argument that can be used to defend your solution.</a:t>
            </a:r>
          </a:p>
          <a:p>
            <a:r>
              <a:rPr lang="en-US" sz="2800" dirty="0">
                <a:solidFill>
                  <a:srgbClr val="FF0000"/>
                </a:solidFill>
              </a:rPr>
              <a:t>yes; Sample answer: To find the amount of the discount, multiply the original price of the T-shirt, $19.99, by the percent of discount, 25% or 0.25. To find the discounted price of the T-shirt before tax, subtract the amount of the discount from the original price of the T-shirt. The discounted price of the T-shirt is $14.99, which is less than $15, so you have enough to purchase the T-shirt, before tax.</a:t>
            </a:r>
            <a:r>
              <a:rPr lang="es-ES" sz="2800" dirty="0"/>
              <a:t>	</a:t>
            </a:r>
            <a:endParaRPr lang="en-US" sz="2800" dirty="0">
              <a:sym typeface="Symbol" panose="05050102010706020507" pitchFamily="18" charset="2"/>
            </a:endParaRPr>
          </a:p>
        </p:txBody>
      </p:sp>
    </p:spTree>
    <p:extLst>
      <p:ext uri="{BB962C8B-B14F-4D97-AF65-F5344CB8AC3E}">
        <p14:creationId xmlns:p14="http://schemas.microsoft.com/office/powerpoint/2010/main" val="39846671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dfdc7cc7edec5a1815d882a7f7ce31defdd4"/>
</p:tagLst>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7B8949-CBC3-4377-A494-7591C33E696E}">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2.xml><?xml version="1.0" encoding="utf-8"?>
<ds:datastoreItem xmlns:ds="http://schemas.openxmlformats.org/officeDocument/2006/customXml" ds:itemID="{B05D6378-D604-4A66-AC03-AD6157C2B799}">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customXml/itemProps3.xml><?xml version="1.0" encoding="utf-8"?>
<ds:datastoreItem xmlns:ds="http://schemas.openxmlformats.org/officeDocument/2006/customXml" ds:itemID="{C2019317-E879-42C5-A38E-278820CBC0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7496</TotalTime>
  <Words>2292</Words>
  <Application>Microsoft Office PowerPoint</Application>
  <PresentationFormat>Widescreen</PresentationFormat>
  <Paragraphs>211</Paragraphs>
  <Slides>40</Slides>
  <Notes>21</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975</cp:revision>
  <cp:lastPrinted>2018-08-01T21:17:27Z</cp:lastPrinted>
  <dcterms:created xsi:type="dcterms:W3CDTF">2020-09-17T18:06:02Z</dcterms:created>
  <dcterms:modified xsi:type="dcterms:W3CDTF">2024-09-18T12:21:29Z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